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60"/>
  </p:notesMasterIdLst>
  <p:handoutMasterIdLst>
    <p:handoutMasterId r:id="rId61"/>
  </p:handoutMasterIdLst>
  <p:sldIdLst>
    <p:sldId id="256" r:id="rId2"/>
    <p:sldId id="257" r:id="rId3"/>
    <p:sldId id="259" r:id="rId4"/>
    <p:sldId id="258" r:id="rId5"/>
    <p:sldId id="261" r:id="rId6"/>
    <p:sldId id="301" r:id="rId7"/>
    <p:sldId id="262" r:id="rId8"/>
    <p:sldId id="320" r:id="rId9"/>
    <p:sldId id="318" r:id="rId10"/>
    <p:sldId id="319" r:id="rId11"/>
    <p:sldId id="338" r:id="rId12"/>
    <p:sldId id="313" r:id="rId13"/>
    <p:sldId id="323" r:id="rId14"/>
    <p:sldId id="328" r:id="rId15"/>
    <p:sldId id="324" r:id="rId16"/>
    <p:sldId id="326" r:id="rId17"/>
    <p:sldId id="277" r:id="rId18"/>
    <p:sldId id="308" r:id="rId19"/>
    <p:sldId id="314" r:id="rId20"/>
    <p:sldId id="316" r:id="rId21"/>
    <p:sldId id="315" r:id="rId22"/>
    <p:sldId id="317" r:id="rId23"/>
    <p:sldId id="276" r:id="rId24"/>
    <p:sldId id="266" r:id="rId25"/>
    <p:sldId id="287" r:id="rId26"/>
    <p:sldId id="304" r:id="rId27"/>
    <p:sldId id="305" r:id="rId28"/>
    <p:sldId id="283" r:id="rId29"/>
    <p:sldId id="267" r:id="rId30"/>
    <p:sldId id="336" r:id="rId31"/>
    <p:sldId id="281" r:id="rId32"/>
    <p:sldId id="331" r:id="rId33"/>
    <p:sldId id="302" r:id="rId34"/>
    <p:sldId id="280" r:id="rId35"/>
    <p:sldId id="284" r:id="rId36"/>
    <p:sldId id="286" r:id="rId37"/>
    <p:sldId id="282" r:id="rId38"/>
    <p:sldId id="303" r:id="rId39"/>
    <p:sldId id="290" r:id="rId40"/>
    <p:sldId id="306" r:id="rId41"/>
    <p:sldId id="327" r:id="rId42"/>
    <p:sldId id="307" r:id="rId43"/>
    <p:sldId id="293" r:id="rId44"/>
    <p:sldId id="291" r:id="rId45"/>
    <p:sldId id="335" r:id="rId46"/>
    <p:sldId id="332" r:id="rId47"/>
    <p:sldId id="333" r:id="rId48"/>
    <p:sldId id="321" r:id="rId49"/>
    <p:sldId id="279" r:id="rId50"/>
    <p:sldId id="322" r:id="rId51"/>
    <p:sldId id="330" r:id="rId52"/>
    <p:sldId id="329" r:id="rId53"/>
    <p:sldId id="334" r:id="rId54"/>
    <p:sldId id="285" r:id="rId55"/>
    <p:sldId id="295" r:id="rId56"/>
    <p:sldId id="337" r:id="rId57"/>
    <p:sldId id="296" r:id="rId58"/>
    <p:sldId id="27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1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B746F8-7BB9-8841-B513-B418AF1D1CBD}" type="datetimeFigureOut">
              <a:rPr lang="en-US" smtClean="0"/>
              <a:t>17-12-01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0EBB2-7042-8D4C-8A31-5F00F22CBD4C}" type="slidenum">
              <a:rPr lang="en-US" smtClean="0"/>
              <a:t>‹#›</a:t>
            </a:fld>
            <a:endParaRPr lang="en-US" dirty="0"/>
          </a:p>
        </p:txBody>
      </p:sp>
    </p:spTree>
    <p:extLst>
      <p:ext uri="{BB962C8B-B14F-4D97-AF65-F5344CB8AC3E}">
        <p14:creationId xmlns:p14="http://schemas.microsoft.com/office/powerpoint/2010/main" val="25587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9736F-C90A-A44D-BC52-8E0856AE46B6}" type="datetimeFigureOut">
              <a:rPr lang="en-US" smtClean="0"/>
              <a:t>17-12-01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8204E-3926-0845-B5A4-E886462B716D}" type="slidenum">
              <a:rPr lang="en-US" smtClean="0"/>
              <a:t>‹#›</a:t>
            </a:fld>
            <a:endParaRPr lang="en-US" dirty="0"/>
          </a:p>
        </p:txBody>
      </p:sp>
    </p:spTree>
    <p:extLst>
      <p:ext uri="{BB962C8B-B14F-4D97-AF65-F5344CB8AC3E}">
        <p14:creationId xmlns:p14="http://schemas.microsoft.com/office/powerpoint/2010/main" val="2257099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2F133B0-103E-4A43-ADD9-8BDB089D761C}" type="datetime1">
              <a:rPr lang="en-CA" smtClean="0"/>
              <a:t>17-12-01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5CB1F96A-2A8D-2946-B9BB-D670DC1C5948}" type="datetime1">
              <a:rPr lang="en-CA" smtClean="0"/>
              <a:t>17-12-01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E5C94E43-9A08-7A43-9A2D-3B2E6B783746}" type="datetime1">
              <a:rPr lang="en-CA" smtClean="0"/>
              <a:t>17-12-01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855A5FB7-DF31-A946-8ECA-9CD960454340}" type="datetime1">
              <a:rPr lang="en-CA" smtClean="0"/>
              <a:t>17-12-01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FA46DA8D-3615-9D43-9732-9CBF93799172}" type="datetime1">
              <a:rPr lang="en-CA" smtClean="0"/>
              <a:t>17-12-01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5" name="Date Placeholder 4"/>
          <p:cNvSpPr>
            <a:spLocks noGrp="1"/>
          </p:cNvSpPr>
          <p:nvPr>
            <p:ph type="dt" sz="half" idx="10"/>
          </p:nvPr>
        </p:nvSpPr>
        <p:spPr/>
        <p:txBody>
          <a:bodyPr/>
          <a:lstStyle/>
          <a:p>
            <a:fld id="{AB962082-798C-1D42-A530-ED9DC977A4B3}" type="datetime1">
              <a:rPr lang="en-CA" smtClean="0"/>
              <a:t>17-12-01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7" name="Date Placeholder 6"/>
          <p:cNvSpPr>
            <a:spLocks noGrp="1"/>
          </p:cNvSpPr>
          <p:nvPr>
            <p:ph type="dt" sz="half" idx="10"/>
          </p:nvPr>
        </p:nvSpPr>
        <p:spPr/>
        <p:txBody>
          <a:bodyPr/>
          <a:lstStyle/>
          <a:p>
            <a:fld id="{8FA98F9C-A748-BA44-9B47-A6623EA1E493}" type="datetime1">
              <a:rPr lang="en-CA" smtClean="0"/>
              <a:t>17-12-01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0711085E-107B-B64D-8FFE-AD63FFDE4265}" type="datetime1">
              <a:rPr lang="en-CA" smtClean="0"/>
              <a:t>17-12-01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7796A-E3F9-1441-844C-911669A9C0F9}" type="datetime1">
              <a:rPr lang="en-CA" smtClean="0"/>
              <a:t>17-12-01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DD54E48-7DAB-3644-A160-19DBC59DB02F}" type="datetime1">
              <a:rPr lang="en-CA" smtClean="0"/>
              <a:t>17-12-01</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52462BDD-8B06-554F-AF87-871D5848CCAF}" type="datetime1">
              <a:rPr lang="en-CA" smtClean="0"/>
              <a:t>17-12-01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A4C0924-8BAE-9A4D-8E26-50E3E3540EDA}" type="datetime1">
              <a:rPr lang="en-CA" smtClean="0"/>
              <a:t>17-12-01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76629CB-7937-4506-A327-ACF88B95BB0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err="1" smtClean="0"/>
              <a:t>Islamophobia</a:t>
            </a:r>
            <a:endParaRPr lang="en-US" b="1" dirty="0"/>
          </a:p>
        </p:txBody>
      </p:sp>
      <p:sp>
        <p:nvSpPr>
          <p:cNvPr id="3" name="Subtitle 2"/>
          <p:cNvSpPr>
            <a:spLocks noGrp="1"/>
          </p:cNvSpPr>
          <p:nvPr>
            <p:ph type="subTitle" idx="1"/>
          </p:nvPr>
        </p:nvSpPr>
        <p:spPr>
          <a:xfrm>
            <a:off x="2069452" y="4410636"/>
            <a:ext cx="5738028" cy="633158"/>
          </a:xfrm>
        </p:spPr>
        <p:txBody>
          <a:bodyPr>
            <a:normAutofit fontScale="92500" lnSpcReduction="10000"/>
          </a:bodyPr>
          <a:lstStyle/>
          <a:p>
            <a:r>
              <a:rPr lang="en-US" dirty="0" smtClean="0"/>
              <a:t>By Dr. Monia Mazigh</a:t>
            </a:r>
          </a:p>
          <a:p>
            <a:r>
              <a:rPr lang="en-US" dirty="0" smtClean="0"/>
              <a:t> 2017 ©</a:t>
            </a:r>
            <a:endParaRPr lang="en-US" dirty="0"/>
          </a:p>
        </p:txBody>
      </p:sp>
      <p:sp>
        <p:nvSpPr>
          <p:cNvPr id="4" name="TextBox 3"/>
          <p:cNvSpPr txBox="1"/>
          <p:nvPr/>
        </p:nvSpPr>
        <p:spPr>
          <a:xfrm>
            <a:off x="-1823167" y="4220308"/>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507042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Canada in 2017</a:t>
            </a:r>
          </a:p>
        </p:txBody>
      </p:sp>
      <p:sp>
        <p:nvSpPr>
          <p:cNvPr id="3" name="Content Placeholder 2"/>
          <p:cNvSpPr>
            <a:spLocks noGrp="1"/>
          </p:cNvSpPr>
          <p:nvPr>
            <p:ph idx="1"/>
          </p:nvPr>
        </p:nvSpPr>
        <p:spPr/>
        <p:txBody>
          <a:bodyPr>
            <a:normAutofit lnSpcReduction="10000"/>
          </a:bodyPr>
          <a:lstStyle/>
          <a:p>
            <a:pPr lvl="0"/>
            <a:r>
              <a:rPr lang="en-CA" dirty="0"/>
              <a:t>56% of Canadians believe that Islam suppresses women’s </a:t>
            </a:r>
            <a:r>
              <a:rPr lang="en-CA" dirty="0" smtClean="0"/>
              <a:t>rights</a:t>
            </a:r>
            <a:endParaRPr lang="en-GB" dirty="0"/>
          </a:p>
          <a:p>
            <a:pPr lvl="0"/>
            <a:r>
              <a:rPr lang="en-CA" dirty="0"/>
              <a:t>more than half of people living in Ontario feel mainstream Muslim doctrines promote </a:t>
            </a:r>
            <a:r>
              <a:rPr lang="en-CA" dirty="0" smtClean="0"/>
              <a:t>violence</a:t>
            </a:r>
            <a:endParaRPr lang="en-GB" dirty="0"/>
          </a:p>
          <a:p>
            <a:pPr lvl="0"/>
            <a:r>
              <a:rPr lang="en-CA" dirty="0"/>
              <a:t>52% of Canadians feel that Muslims can only be trusted “a little” or “not at all</a:t>
            </a:r>
            <a:r>
              <a:rPr lang="en-CA" dirty="0" smtClean="0"/>
              <a:t>”</a:t>
            </a:r>
            <a:endParaRPr lang="en-GB" dirty="0"/>
          </a:p>
          <a:p>
            <a:pPr lvl="0"/>
            <a:r>
              <a:rPr lang="en-CA" dirty="0"/>
              <a:t>42% of Canadians think discrimination against Muslims is “mainly their fault</a:t>
            </a:r>
            <a:r>
              <a:rPr lang="en-CA" dirty="0" smtClean="0"/>
              <a:t>”</a:t>
            </a:r>
            <a:endParaRPr lang="en-GB" dirty="0"/>
          </a:p>
        </p:txBody>
      </p:sp>
      <p:sp>
        <p:nvSpPr>
          <p:cNvPr id="4" name="Slide Number Placeholder 3"/>
          <p:cNvSpPr>
            <a:spLocks noGrp="1"/>
          </p:cNvSpPr>
          <p:nvPr>
            <p:ph type="sldNum" sz="quarter" idx="12"/>
          </p:nvPr>
        </p:nvSpPr>
        <p:spPr/>
        <p:txBody>
          <a:bodyPr/>
          <a:lstStyle/>
          <a:p>
            <a:fld id="{076629CB-7937-4506-A327-ACF88B95BB03}" type="slidenum">
              <a:rPr lang="en-US" smtClean="0"/>
              <a:t>10</a:t>
            </a:fld>
            <a:endParaRPr lang="en-US" dirty="0"/>
          </a:p>
        </p:txBody>
      </p:sp>
    </p:spTree>
    <p:extLst>
      <p:ext uri="{BB962C8B-B14F-4D97-AF65-F5344CB8AC3E}">
        <p14:creationId xmlns:p14="http://schemas.microsoft.com/office/powerpoint/2010/main" val="428381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Hate Crimes in Canada ( Statistics 2016)</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 general increase of 3%  in 2016 compared to 2015</a:t>
            </a:r>
          </a:p>
          <a:p>
            <a:r>
              <a:rPr lang="en-CA" dirty="0" smtClean="0"/>
              <a:t>1409 hate crime cases</a:t>
            </a:r>
          </a:p>
          <a:p>
            <a:r>
              <a:rPr lang="en-CA" dirty="0" smtClean="0"/>
              <a:t>Province of Quebec registered the highest increase: 327 hate crimes have been committed in 2016</a:t>
            </a:r>
          </a:p>
          <a:p>
            <a:r>
              <a:rPr lang="en-CA" dirty="0" smtClean="0"/>
              <a:t>A 21 % increase compared to 2015</a:t>
            </a:r>
          </a:p>
          <a:p>
            <a:r>
              <a:rPr lang="en-CA" dirty="0" smtClean="0"/>
              <a:t>This increase is attributed to higher numbers of crimes targeting: Arabs, West Asian, Jewish population and reasons related to sexual orientation</a:t>
            </a:r>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11</a:t>
            </a:fld>
            <a:endParaRPr lang="en-US" dirty="0"/>
          </a:p>
        </p:txBody>
      </p:sp>
    </p:spTree>
    <p:extLst>
      <p:ext uri="{BB962C8B-B14F-4D97-AF65-F5344CB8AC3E}">
        <p14:creationId xmlns:p14="http://schemas.microsoft.com/office/powerpoint/2010/main" val="66502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Islamophobia</a:t>
            </a:r>
            <a:endParaRPr lang="en-US" dirty="0"/>
          </a:p>
        </p:txBody>
      </p:sp>
      <p:sp>
        <p:nvSpPr>
          <p:cNvPr id="3" name="Content Placeholder 2"/>
          <p:cNvSpPr>
            <a:spLocks noGrp="1"/>
          </p:cNvSpPr>
          <p:nvPr>
            <p:ph idx="1"/>
          </p:nvPr>
        </p:nvSpPr>
        <p:spPr/>
        <p:txBody>
          <a:bodyPr/>
          <a:lstStyle/>
          <a:p>
            <a:r>
              <a:rPr lang="en-US" sz="3200" dirty="0" smtClean="0"/>
              <a:t> Media</a:t>
            </a:r>
          </a:p>
          <a:p>
            <a:r>
              <a:rPr lang="en-US" sz="3200" dirty="0" smtClean="0"/>
              <a:t>Laws</a:t>
            </a:r>
          </a:p>
          <a:p>
            <a:r>
              <a:rPr lang="en-US" sz="3200" dirty="0" smtClean="0"/>
              <a:t>Politics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12</a:t>
            </a:fld>
            <a:endParaRPr lang="en-US" dirty="0"/>
          </a:p>
        </p:txBody>
      </p:sp>
    </p:spTree>
    <p:extLst>
      <p:ext uri="{BB962C8B-B14F-4D97-AF65-F5344CB8AC3E}">
        <p14:creationId xmlns:p14="http://schemas.microsoft.com/office/powerpoint/2010/main" val="28512813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t>
            </a:r>
            <a:endParaRPr lang="en-US" dirty="0"/>
          </a:p>
        </p:txBody>
      </p:sp>
      <p:sp>
        <p:nvSpPr>
          <p:cNvPr id="3" name="Content Placeholder 2"/>
          <p:cNvSpPr>
            <a:spLocks noGrp="1"/>
          </p:cNvSpPr>
          <p:nvPr>
            <p:ph idx="1"/>
          </p:nvPr>
        </p:nvSpPr>
        <p:spPr/>
        <p:txBody>
          <a:bodyPr/>
          <a:lstStyle/>
          <a:p>
            <a:r>
              <a:rPr lang="en-CA" dirty="0"/>
              <a:t>A study of the </a:t>
            </a:r>
            <a:r>
              <a:rPr lang="en-CA" i="1" dirty="0"/>
              <a:t>Globe and Mail</a:t>
            </a:r>
            <a:r>
              <a:rPr lang="en-CA" dirty="0"/>
              <a:t> by communication studies professor </a:t>
            </a:r>
            <a:r>
              <a:rPr lang="en-CA" dirty="0" err="1"/>
              <a:t>Yasmin</a:t>
            </a:r>
            <a:r>
              <a:rPr lang="en-CA" dirty="0"/>
              <a:t> </a:t>
            </a:r>
            <a:r>
              <a:rPr lang="en-CA" dirty="0" err="1"/>
              <a:t>Jiwani</a:t>
            </a:r>
            <a:r>
              <a:rPr lang="en-CA" dirty="0"/>
              <a:t> found </a:t>
            </a:r>
            <a:r>
              <a:rPr lang="en-CA" b="1" dirty="0"/>
              <a:t>sixty-six articles </a:t>
            </a:r>
            <a:r>
              <a:rPr lang="en-CA" dirty="0"/>
              <a:t>on the </a:t>
            </a:r>
            <a:r>
              <a:rPr lang="en-CA" dirty="0" err="1"/>
              <a:t>Shafia</a:t>
            </a:r>
            <a:r>
              <a:rPr lang="en-CA" dirty="0"/>
              <a:t> case alone (which was widely represented as an “honour killing”), but only </a:t>
            </a:r>
            <a:r>
              <a:rPr lang="en-CA" b="1" dirty="0"/>
              <a:t>fifty-nine</a:t>
            </a:r>
            <a:r>
              <a:rPr lang="en-CA" dirty="0"/>
              <a:t> on the “murder of women and domestic violence” in general from </a:t>
            </a:r>
            <a:r>
              <a:rPr lang="en-CA" b="1" dirty="0"/>
              <a:t>2005 to 2012</a:t>
            </a:r>
            <a:r>
              <a:rPr lang="en-CA" dirty="0"/>
              <a:t>. </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13</a:t>
            </a:fld>
            <a:endParaRPr lang="en-US" dirty="0"/>
          </a:p>
        </p:txBody>
      </p:sp>
    </p:spTree>
    <p:extLst>
      <p:ext uri="{BB962C8B-B14F-4D97-AF65-F5344CB8AC3E}">
        <p14:creationId xmlns:p14="http://schemas.microsoft.com/office/powerpoint/2010/main" val="276341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sp>
        <p:nvSpPr>
          <p:cNvPr id="3" name="Content Placeholder 2"/>
          <p:cNvSpPr>
            <a:spLocks noGrp="1"/>
          </p:cNvSpPr>
          <p:nvPr>
            <p:ph idx="1"/>
          </p:nvPr>
        </p:nvSpPr>
        <p:spPr/>
        <p:txBody>
          <a:bodyPr/>
          <a:lstStyle/>
          <a:p>
            <a:r>
              <a:rPr lang="en-CA" dirty="0"/>
              <a:t>In one week toward the end of the 2015 federal election, the </a:t>
            </a:r>
            <a:r>
              <a:rPr lang="en-CA" dirty="0" err="1"/>
              <a:t>niqab</a:t>
            </a:r>
            <a:r>
              <a:rPr lang="en-CA" dirty="0"/>
              <a:t> issue </a:t>
            </a:r>
            <a:r>
              <a:rPr lang="en-CA" dirty="0" smtClean="0"/>
              <a:t>was mentioned </a:t>
            </a:r>
            <a:r>
              <a:rPr lang="en-CA" dirty="0"/>
              <a:t>in at least </a:t>
            </a:r>
            <a:r>
              <a:rPr lang="en-CA" b="1" dirty="0"/>
              <a:t>133 online articles </a:t>
            </a:r>
            <a:r>
              <a:rPr lang="en-CA" dirty="0"/>
              <a:t>between the National Post, Toronto Star, and Globe and Mail, compared to just </a:t>
            </a:r>
            <a:r>
              <a:rPr lang="en-CA" b="1" dirty="0"/>
              <a:t>102</a:t>
            </a:r>
            <a:r>
              <a:rPr lang="en-CA" dirty="0"/>
              <a:t> for the Trans-Pacific Partnership</a:t>
            </a:r>
            <a:endParaRPr lang="en-GB" dirty="0"/>
          </a:p>
          <a:p>
            <a:pPr marL="68580" indent="0">
              <a:buNone/>
            </a:pPr>
            <a:endParaRPr lang="en-GB"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14</a:t>
            </a:fld>
            <a:endParaRPr lang="en-US" dirty="0"/>
          </a:p>
        </p:txBody>
      </p:sp>
    </p:spTree>
    <p:extLst>
      <p:ext uri="{BB962C8B-B14F-4D97-AF65-F5344CB8AC3E}">
        <p14:creationId xmlns:p14="http://schemas.microsoft.com/office/powerpoint/2010/main" val="48168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Bias</a:t>
            </a:r>
            <a:endParaRPr lang="en-US" dirty="0"/>
          </a:p>
        </p:txBody>
      </p:sp>
      <p:sp>
        <p:nvSpPr>
          <p:cNvPr id="3" name="Content Placeholder 2"/>
          <p:cNvSpPr>
            <a:spLocks noGrp="1"/>
          </p:cNvSpPr>
          <p:nvPr>
            <p:ph idx="1"/>
          </p:nvPr>
        </p:nvSpPr>
        <p:spPr/>
        <p:txBody>
          <a:bodyPr/>
          <a:lstStyle/>
          <a:p>
            <a:r>
              <a:rPr lang="en-CA" dirty="0"/>
              <a:t>American media watchdog organization Fairness and Accuracy in Reporting (FAIR) found that the 2017 Quebec mosque shooting received </a:t>
            </a:r>
            <a:r>
              <a:rPr lang="en-CA" b="1" dirty="0"/>
              <a:t>six times </a:t>
            </a:r>
            <a:r>
              <a:rPr lang="en-CA" b="1" i="1" dirty="0"/>
              <a:t>less</a:t>
            </a:r>
            <a:r>
              <a:rPr lang="en-CA" b="1" dirty="0"/>
              <a:t> </a:t>
            </a:r>
            <a:r>
              <a:rPr lang="en-CA" dirty="0"/>
              <a:t>coverage in American media than the 2014 Parliament Hill attack by Michael </a:t>
            </a:r>
            <a:r>
              <a:rPr lang="en-CA" dirty="0" err="1"/>
              <a:t>Zehaf-Bibeau</a:t>
            </a:r>
            <a:r>
              <a:rPr lang="en-CA" dirty="0"/>
              <a:t>, </a:t>
            </a:r>
            <a:r>
              <a:rPr lang="en-CA" dirty="0" smtClean="0"/>
              <a:t>even </a:t>
            </a:r>
            <a:r>
              <a:rPr lang="en-CA" dirty="0"/>
              <a:t>though the mosque shooting involved six times </a:t>
            </a:r>
            <a:r>
              <a:rPr lang="en-CA" i="1" dirty="0"/>
              <a:t>more</a:t>
            </a:r>
            <a:r>
              <a:rPr lang="en-CA" dirty="0"/>
              <a:t> deaths</a:t>
            </a:r>
            <a:r>
              <a:rPr lang="en-GB" dirty="0"/>
              <a:t> </a:t>
            </a:r>
            <a:endParaRPr lang="en-US"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15</a:t>
            </a:fld>
            <a:endParaRPr lang="en-US" dirty="0"/>
          </a:p>
        </p:txBody>
      </p:sp>
    </p:spTree>
    <p:extLst>
      <p:ext uri="{BB962C8B-B14F-4D97-AF65-F5344CB8AC3E}">
        <p14:creationId xmlns:p14="http://schemas.microsoft.com/office/powerpoint/2010/main" val="232228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standards</a:t>
            </a:r>
            <a:endParaRPr lang="en-US" dirty="0"/>
          </a:p>
        </p:txBody>
      </p:sp>
      <p:sp>
        <p:nvSpPr>
          <p:cNvPr id="3" name="Content Placeholder 2"/>
          <p:cNvSpPr>
            <a:spLocks noGrp="1"/>
          </p:cNvSpPr>
          <p:nvPr>
            <p:ph idx="1"/>
          </p:nvPr>
        </p:nvSpPr>
        <p:spPr/>
        <p:txBody>
          <a:bodyPr/>
          <a:lstStyle/>
          <a:p>
            <a:r>
              <a:rPr lang="en-CA" dirty="0" smtClean="0"/>
              <a:t>the </a:t>
            </a:r>
            <a:r>
              <a:rPr lang="en-CA" dirty="0"/>
              <a:t>Quebec mosque shooting (January 2017) received approximately </a:t>
            </a:r>
            <a:r>
              <a:rPr lang="en-CA" b="1" dirty="0"/>
              <a:t>five minutes of airtime on CBC’s flagship </a:t>
            </a:r>
            <a:r>
              <a:rPr lang="en-CA" dirty="0"/>
              <a:t>news program, </a:t>
            </a:r>
            <a:r>
              <a:rPr lang="en-CA" i="1" dirty="0"/>
              <a:t>The National</a:t>
            </a:r>
            <a:r>
              <a:rPr lang="en-CA" dirty="0"/>
              <a:t>, the night that it occurred – while the London Borough attacks in the UK (June 2017) received </a:t>
            </a:r>
            <a:r>
              <a:rPr lang="en-CA" b="1" dirty="0"/>
              <a:t>several hours of live reportage </a:t>
            </a:r>
            <a:r>
              <a:rPr lang="en-CA" dirty="0"/>
              <a:t>and commentary.</a:t>
            </a:r>
            <a:r>
              <a:rPr lang="en-GB" dirty="0"/>
              <a:t> </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16</a:t>
            </a:fld>
            <a:endParaRPr lang="en-US" dirty="0"/>
          </a:p>
        </p:txBody>
      </p:sp>
    </p:spTree>
    <p:extLst>
      <p:ext uri="{BB962C8B-B14F-4D97-AF65-F5344CB8AC3E}">
        <p14:creationId xmlns:p14="http://schemas.microsoft.com/office/powerpoint/2010/main" val="221671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on Terror (2001)</a:t>
            </a:r>
            <a:endParaRPr lang="en-US" dirty="0"/>
          </a:p>
        </p:txBody>
      </p:sp>
      <p:sp>
        <p:nvSpPr>
          <p:cNvPr id="3" name="Content Placeholder 2"/>
          <p:cNvSpPr>
            <a:spLocks noGrp="1"/>
          </p:cNvSpPr>
          <p:nvPr>
            <p:ph idx="1"/>
          </p:nvPr>
        </p:nvSpPr>
        <p:spPr/>
        <p:txBody>
          <a:bodyPr>
            <a:normAutofit/>
          </a:bodyPr>
          <a:lstStyle/>
          <a:p>
            <a:pPr marL="68580" indent="0">
              <a:buNone/>
            </a:pPr>
            <a:endParaRPr lang="en-US" dirty="0"/>
          </a:p>
          <a:p>
            <a:r>
              <a:rPr lang="en-US" dirty="0" smtClean="0"/>
              <a:t>Anti- Terrorism Act 2001(Bill C-36)</a:t>
            </a:r>
          </a:p>
          <a:p>
            <a:r>
              <a:rPr lang="en-US" dirty="0" smtClean="0"/>
              <a:t>Security Certificate targeting Muslim men</a:t>
            </a:r>
          </a:p>
          <a:p>
            <a:r>
              <a:rPr lang="en-US" dirty="0" smtClean="0"/>
              <a:t>Anti-Terrorism Act 2015 (Bill C-51)</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17</a:t>
            </a:fld>
            <a:endParaRPr lang="en-US" dirty="0"/>
          </a:p>
        </p:txBody>
      </p:sp>
    </p:spTree>
    <p:extLst>
      <p:ext uri="{BB962C8B-B14F-4D97-AF65-F5344CB8AC3E}">
        <p14:creationId xmlns:p14="http://schemas.microsoft.com/office/powerpoint/2010/main" val="89323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Islam to Terrorism</a:t>
            </a:r>
            <a:endParaRPr lang="en-US" dirty="0"/>
          </a:p>
        </p:txBody>
      </p:sp>
      <p:pic>
        <p:nvPicPr>
          <p:cNvPr id="6" name="Content Placeholder 5" descr="images.jpg"/>
          <p:cNvPicPr>
            <a:picLocks noGrp="1" noChangeAspect="1"/>
          </p:cNvPicPr>
          <p:nvPr>
            <p:ph idx="1"/>
          </p:nvPr>
        </p:nvPicPr>
        <p:blipFill>
          <a:blip r:embed="rId2">
            <a:extLst>
              <a:ext uri="{28A0092B-C50C-407E-A947-70E740481C1C}">
                <a14:useLocalDpi xmlns:a14="http://schemas.microsoft.com/office/drawing/2010/main" val="0"/>
              </a:ext>
            </a:extLst>
          </a:blip>
          <a:srcRect t="10244" b="10244"/>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18</a:t>
            </a:fld>
            <a:endParaRPr lang="en-US" dirty="0"/>
          </a:p>
        </p:txBody>
      </p:sp>
    </p:spTree>
    <p:extLst>
      <p:ext uri="{BB962C8B-B14F-4D97-AF65-F5344CB8AC3E}">
        <p14:creationId xmlns:p14="http://schemas.microsoft.com/office/powerpoint/2010/main" val="32027259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Plan to Attack Veterans Affairs Office</a:t>
            </a:r>
            <a:endParaRPr lang="en-US" dirty="0"/>
          </a:p>
        </p:txBody>
      </p:sp>
      <p:sp>
        <p:nvSpPr>
          <p:cNvPr id="3" name="Content Placeholder 2"/>
          <p:cNvSpPr>
            <a:spLocks noGrp="1"/>
          </p:cNvSpPr>
          <p:nvPr>
            <p:ph idx="1"/>
          </p:nvPr>
        </p:nvSpPr>
        <p:spPr/>
        <p:txBody>
          <a:bodyPr>
            <a:normAutofit lnSpcReduction="10000"/>
          </a:bodyPr>
          <a:lstStyle/>
          <a:p>
            <a:r>
              <a:rPr lang="en-CA" dirty="0" smtClean="0"/>
              <a:t>January 2014, Glen</a:t>
            </a:r>
            <a:r>
              <a:rPr lang="en-CA" dirty="0"/>
              <a:t> </a:t>
            </a:r>
            <a:r>
              <a:rPr lang="en-CA" dirty="0" err="1"/>
              <a:t>Gieschen</a:t>
            </a:r>
            <a:r>
              <a:rPr lang="en-CA" dirty="0"/>
              <a:t>, </a:t>
            </a:r>
            <a:r>
              <a:rPr lang="en-CA" dirty="0" smtClean="0"/>
              <a:t>was arrested</a:t>
            </a:r>
          </a:p>
          <a:p>
            <a:r>
              <a:rPr lang="en-CA" dirty="0"/>
              <a:t>The bag contained a .40-calibre semi-automatic handgun that was loaded with a full magazine. Police also recovered a .308-calibre rifle, a ballistic range-finder scope for shooting long distances, a laser sight for shooting at close range, night-vision binoculars and 1,000 pounds of ammunition.</a:t>
            </a:r>
            <a:r>
              <a:rPr lang="en-GB" dirty="0"/>
              <a:t> </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19</a:t>
            </a:fld>
            <a:endParaRPr lang="en-US" dirty="0"/>
          </a:p>
        </p:txBody>
      </p:sp>
    </p:spTree>
    <p:extLst>
      <p:ext uri="{BB962C8B-B14F-4D97-AF65-F5344CB8AC3E}">
        <p14:creationId xmlns:p14="http://schemas.microsoft.com/office/powerpoint/2010/main" val="113630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does</a:t>
            </a:r>
            <a:r>
              <a:rPr lang="en-US" b="1" dirty="0" smtClean="0"/>
              <a:t> </a:t>
            </a:r>
            <a:r>
              <a:rPr lang="en-US" b="1" dirty="0" err="1" smtClean="0"/>
              <a:t>Islamophobia</a:t>
            </a:r>
            <a:r>
              <a:rPr lang="en-US" b="1" dirty="0" smtClean="0"/>
              <a:t> </a:t>
            </a:r>
            <a:r>
              <a:rPr lang="en-US" dirty="0" smtClean="0"/>
              <a:t>mean?</a:t>
            </a:r>
          </a:p>
          <a:p>
            <a:endParaRPr lang="en-US" dirty="0"/>
          </a:p>
          <a:p>
            <a:r>
              <a:rPr lang="en-US" dirty="0" smtClean="0"/>
              <a:t>Is it a new or an old concept?</a:t>
            </a:r>
          </a:p>
          <a:p>
            <a:endParaRPr lang="en-US" dirty="0"/>
          </a:p>
          <a:p>
            <a:r>
              <a:rPr lang="en-US" dirty="0" smtClean="0"/>
              <a:t>Is it real or is it simply a myth created by some to ban freedom of expression</a:t>
            </a:r>
          </a:p>
          <a:p>
            <a:endParaRPr lang="en-US" dirty="0"/>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a:t>
            </a:fld>
            <a:endParaRPr lang="en-US" dirty="0"/>
          </a:p>
        </p:txBody>
      </p:sp>
    </p:spTree>
    <p:extLst>
      <p:ext uri="{BB962C8B-B14F-4D97-AF65-F5344CB8AC3E}">
        <p14:creationId xmlns:p14="http://schemas.microsoft.com/office/powerpoint/2010/main" val="21208278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a:t>
            </a:r>
            <a:r>
              <a:rPr lang="en-CA" dirty="0" smtClean="0"/>
              <a:t>ne </a:t>
            </a:r>
            <a:r>
              <a:rPr lang="en-CA" dirty="0"/>
              <a:t>of the </a:t>
            </a:r>
            <a:r>
              <a:rPr lang="en-CA" dirty="0" smtClean="0"/>
              <a:t>Most </a:t>
            </a:r>
            <a:r>
              <a:rPr lang="en-CA" dirty="0"/>
              <a:t>H</a:t>
            </a:r>
            <a:r>
              <a:rPr lang="en-CA" dirty="0" smtClean="0"/>
              <a:t>einous </a:t>
            </a:r>
            <a:r>
              <a:rPr lang="en-CA" dirty="0"/>
              <a:t>C</a:t>
            </a:r>
            <a:r>
              <a:rPr lang="en-CA" dirty="0" smtClean="0"/>
              <a:t>rimes </a:t>
            </a:r>
            <a:r>
              <a:rPr lang="en-CA" dirty="0"/>
              <a:t>in Canadian history</a:t>
            </a:r>
            <a:r>
              <a:rPr lang="en-GB" dirty="0"/>
              <a:t> </a:t>
            </a:r>
            <a:endParaRPr lang="en-US" dirty="0"/>
          </a:p>
        </p:txBody>
      </p:sp>
      <p:sp>
        <p:nvSpPr>
          <p:cNvPr id="3" name="Content Placeholder 2"/>
          <p:cNvSpPr>
            <a:spLocks noGrp="1"/>
          </p:cNvSpPr>
          <p:nvPr>
            <p:ph idx="1"/>
          </p:nvPr>
        </p:nvSpPr>
        <p:spPr/>
        <p:txBody>
          <a:bodyPr/>
          <a:lstStyle/>
          <a:p>
            <a:r>
              <a:rPr lang="en-CA" dirty="0"/>
              <a:t>In June 2014, Justin Bourque, 24 year old, shoot 3 RCMP officers in Moncton, New Brunswick and severely injuring two.</a:t>
            </a:r>
            <a:endParaRPr lang="en-GB"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20</a:t>
            </a:fld>
            <a:endParaRPr lang="en-US" dirty="0"/>
          </a:p>
        </p:txBody>
      </p:sp>
    </p:spTree>
    <p:extLst>
      <p:ext uri="{BB962C8B-B14F-4D97-AF65-F5344CB8AC3E}">
        <p14:creationId xmlns:p14="http://schemas.microsoft.com/office/powerpoint/2010/main" val="175485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“Group of Murderous Misfit”</a:t>
            </a:r>
            <a:endParaRPr lang="en-US" dirty="0"/>
          </a:p>
        </p:txBody>
      </p:sp>
      <p:sp>
        <p:nvSpPr>
          <p:cNvPr id="3" name="Content Placeholder 2"/>
          <p:cNvSpPr>
            <a:spLocks noGrp="1"/>
          </p:cNvSpPr>
          <p:nvPr>
            <p:ph idx="1"/>
          </p:nvPr>
        </p:nvSpPr>
        <p:spPr/>
        <p:txBody>
          <a:bodyPr/>
          <a:lstStyle/>
          <a:p>
            <a:r>
              <a:rPr lang="en-CA" dirty="0"/>
              <a:t>Between Feb12, and Feb. 14, 2015,</a:t>
            </a:r>
            <a:endParaRPr lang="en-GB" dirty="0"/>
          </a:p>
          <a:p>
            <a:r>
              <a:rPr lang="en-CA" dirty="0"/>
              <a:t>Three young people Lindsay </a:t>
            </a:r>
            <a:r>
              <a:rPr lang="en-CA" dirty="0" err="1"/>
              <a:t>Souvannarath</a:t>
            </a:r>
            <a:r>
              <a:rPr lang="en-CA" dirty="0"/>
              <a:t>, Randall Shepherd, and James Gamble were getting ready to commit a mass killing plot in Halifax Shopping Centre</a:t>
            </a:r>
            <a:r>
              <a:rPr lang="en-CA" dirty="0" smtClean="0"/>
              <a:t>.</a:t>
            </a:r>
          </a:p>
          <a:p>
            <a:r>
              <a:rPr lang="en-CA" dirty="0" smtClean="0"/>
              <a:t>Neo-Nazi, Columbine Massacre admirers</a:t>
            </a:r>
            <a:endParaRPr lang="en-GB"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21</a:t>
            </a:fld>
            <a:endParaRPr lang="en-US" dirty="0"/>
          </a:p>
        </p:txBody>
      </p:sp>
    </p:spTree>
    <p:extLst>
      <p:ext uri="{BB962C8B-B14F-4D97-AF65-F5344CB8AC3E}">
        <p14:creationId xmlns:p14="http://schemas.microsoft.com/office/powerpoint/2010/main" val="76125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Alexandre</a:t>
            </a:r>
            <a:r>
              <a:rPr lang="en-US" dirty="0" smtClean="0"/>
              <a:t> </a:t>
            </a:r>
            <a:r>
              <a:rPr lang="en-US" dirty="0" err="1" smtClean="0"/>
              <a:t>Bissonnette</a:t>
            </a:r>
            <a:r>
              <a:rPr lang="en-US" dirty="0" smtClean="0"/>
              <a:t>, a shy, timid and an introvert</a:t>
            </a:r>
            <a:endParaRPr lang="en-US" dirty="0"/>
          </a:p>
        </p:txBody>
      </p:sp>
      <p:sp>
        <p:nvSpPr>
          <p:cNvPr id="3" name="Content Placeholder 2"/>
          <p:cNvSpPr>
            <a:spLocks noGrp="1"/>
          </p:cNvSpPr>
          <p:nvPr>
            <p:ph idx="1"/>
          </p:nvPr>
        </p:nvSpPr>
        <p:spPr/>
        <p:txBody>
          <a:bodyPr/>
          <a:lstStyle/>
          <a:p>
            <a:r>
              <a:rPr lang="en-CA" dirty="0" smtClean="0"/>
              <a:t>On January 29, 2017, </a:t>
            </a:r>
            <a:r>
              <a:rPr lang="en-CA" dirty="0" err="1" smtClean="0"/>
              <a:t>Bissonnette</a:t>
            </a:r>
            <a:r>
              <a:rPr lang="en-CA" dirty="0" smtClean="0"/>
              <a:t> killed </a:t>
            </a:r>
            <a:r>
              <a:rPr lang="en-CA" dirty="0"/>
              <a:t>in cold blood six men </a:t>
            </a:r>
            <a:r>
              <a:rPr lang="en-CA" dirty="0" smtClean="0"/>
              <a:t>in the Quebec City Mosque and </a:t>
            </a:r>
            <a:r>
              <a:rPr lang="en-CA" dirty="0"/>
              <a:t>injured 19 others. </a:t>
            </a:r>
            <a:endParaRPr lang="en-GB" dirty="0"/>
          </a:p>
          <a:p>
            <a:r>
              <a:rPr lang="en-GB" dirty="0"/>
              <a:t> Early October 2017, the Crown announced in Quebec City that </a:t>
            </a:r>
            <a:r>
              <a:rPr lang="en-GB" dirty="0" err="1"/>
              <a:t>Alexandre</a:t>
            </a:r>
            <a:r>
              <a:rPr lang="en-GB" dirty="0"/>
              <a:t> </a:t>
            </a:r>
            <a:r>
              <a:rPr lang="en-GB" dirty="0" err="1"/>
              <a:t>Bissonnette</a:t>
            </a:r>
            <a:r>
              <a:rPr lang="en-GB" dirty="0"/>
              <a:t>, </a:t>
            </a:r>
            <a:r>
              <a:rPr lang="en-GB" dirty="0" smtClean="0"/>
              <a:t>will </a:t>
            </a:r>
            <a:r>
              <a:rPr lang="en-GB" dirty="0"/>
              <a:t>not face terrorism charges when he eventually goes to trial before a judge and jury. </a:t>
            </a:r>
          </a:p>
          <a:p>
            <a:endParaRPr lang="en-GB"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22</a:t>
            </a:fld>
            <a:endParaRPr lang="en-US" dirty="0"/>
          </a:p>
        </p:txBody>
      </p:sp>
    </p:spTree>
    <p:extLst>
      <p:ext uri="{BB962C8B-B14F-4D97-AF65-F5344CB8AC3E}">
        <p14:creationId xmlns:p14="http://schemas.microsoft.com/office/powerpoint/2010/main" val="133628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Identity Politics</a:t>
            </a:r>
            <a:endParaRPr lang="en-US" dirty="0"/>
          </a:p>
        </p:txBody>
      </p:sp>
      <p:pic>
        <p:nvPicPr>
          <p:cNvPr id="5" name="Content Placeholder 4" descr="images.jpg"/>
          <p:cNvPicPr>
            <a:picLocks noGrp="1" noChangeAspect="1"/>
          </p:cNvPicPr>
          <p:nvPr>
            <p:ph idx="1"/>
          </p:nvPr>
        </p:nvPicPr>
        <p:blipFill>
          <a:blip r:embed="rId2">
            <a:extLst>
              <a:ext uri="{28A0092B-C50C-407E-A947-70E740481C1C}">
                <a14:useLocalDpi xmlns:a14="http://schemas.microsoft.com/office/drawing/2010/main" val="0"/>
              </a:ext>
            </a:extLst>
          </a:blip>
          <a:srcRect t="3932" b="3932"/>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23</a:t>
            </a:fld>
            <a:endParaRPr lang="en-US" dirty="0"/>
          </a:p>
        </p:txBody>
      </p:sp>
    </p:spTree>
    <p:extLst>
      <p:ext uri="{BB962C8B-B14F-4D97-AF65-F5344CB8AC3E}">
        <p14:creationId xmlns:p14="http://schemas.microsoft.com/office/powerpoint/2010/main" val="32499358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Reasonable Accommodations Debate in Quebec (2008)</a:t>
            </a:r>
            <a:endParaRPr lang="en-US" dirty="0"/>
          </a:p>
        </p:txBody>
      </p:sp>
      <p:sp>
        <p:nvSpPr>
          <p:cNvPr id="3" name="Content Placeholder 2"/>
          <p:cNvSpPr>
            <a:spLocks noGrp="1"/>
          </p:cNvSpPr>
          <p:nvPr>
            <p:ph idx="1"/>
          </p:nvPr>
        </p:nvSpPr>
        <p:spPr/>
        <p:txBody>
          <a:bodyPr>
            <a:normAutofit/>
          </a:bodyPr>
          <a:lstStyle/>
          <a:p>
            <a:r>
              <a:rPr lang="en-US" dirty="0" smtClean="0"/>
              <a:t>Muslims ask for special treatment in pools</a:t>
            </a:r>
          </a:p>
          <a:p>
            <a:r>
              <a:rPr lang="en-US" dirty="0" smtClean="0"/>
              <a:t>Muslims ask for special treatment in Sugar shacks</a:t>
            </a:r>
          </a:p>
          <a:p>
            <a:endParaRPr lang="en-US" dirty="0" smtClean="0"/>
          </a:p>
        </p:txBody>
      </p:sp>
      <p:sp>
        <p:nvSpPr>
          <p:cNvPr id="4" name="Slide Number Placeholder 3"/>
          <p:cNvSpPr>
            <a:spLocks noGrp="1"/>
          </p:cNvSpPr>
          <p:nvPr>
            <p:ph type="sldNum" sz="quarter" idx="12"/>
          </p:nvPr>
        </p:nvSpPr>
        <p:spPr/>
        <p:txBody>
          <a:bodyPr/>
          <a:lstStyle/>
          <a:p>
            <a:fld id="{076629CB-7937-4506-A327-ACF88B95BB03}" type="slidenum">
              <a:rPr lang="en-US" smtClean="0"/>
              <a:t>24</a:t>
            </a:fld>
            <a:endParaRPr lang="en-US" dirty="0"/>
          </a:p>
        </p:txBody>
      </p:sp>
    </p:spTree>
    <p:extLst>
      <p:ext uri="{BB962C8B-B14F-4D97-AF65-F5344CB8AC3E}">
        <p14:creationId xmlns:p14="http://schemas.microsoft.com/office/powerpoint/2010/main" val="22512145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Charter of Values (2013)</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25</a:t>
            </a:fld>
            <a:endParaRPr lang="en-US" dirty="0"/>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2" y="2170664"/>
            <a:ext cx="6105780" cy="3289674"/>
          </a:xfrm>
          <a:prstGeom prst="rect">
            <a:avLst/>
          </a:prstGeom>
        </p:spPr>
      </p:pic>
    </p:spTree>
    <p:extLst>
      <p:ext uri="{BB962C8B-B14F-4D97-AF65-F5344CB8AC3E}">
        <p14:creationId xmlns:p14="http://schemas.microsoft.com/office/powerpoint/2010/main" val="3332740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Canadian Senate Committee February 2015</a:t>
            </a:r>
            <a:endParaRPr lang="en-US" dirty="0"/>
          </a:p>
        </p:txBody>
      </p:sp>
      <p:sp>
        <p:nvSpPr>
          <p:cNvPr id="3" name="Content Placeholder 2"/>
          <p:cNvSpPr>
            <a:spLocks noGrp="1"/>
          </p:cNvSpPr>
          <p:nvPr>
            <p:ph idx="1"/>
          </p:nvPr>
        </p:nvSpPr>
        <p:spPr/>
        <p:txBody>
          <a:bodyPr>
            <a:normAutofit/>
          </a:bodyPr>
          <a:lstStyle/>
          <a:p>
            <a:r>
              <a:rPr lang="en-US" b="1" dirty="0"/>
              <a:t>Senator Lynn </a:t>
            </a:r>
            <a:r>
              <a:rPr lang="en-US" b="1" dirty="0" err="1" smtClean="0"/>
              <a:t>Beyak</a:t>
            </a:r>
            <a:r>
              <a:rPr lang="en-US" b="1" dirty="0"/>
              <a:t> </a:t>
            </a:r>
            <a:r>
              <a:rPr lang="en-US" b="1" dirty="0" smtClean="0"/>
              <a:t>to </a:t>
            </a:r>
            <a:r>
              <a:rPr lang="en-US" b="1" dirty="0" err="1" smtClean="0"/>
              <a:t>Shahina</a:t>
            </a:r>
            <a:r>
              <a:rPr lang="en-US" b="1" dirty="0" smtClean="0"/>
              <a:t> </a:t>
            </a:r>
            <a:r>
              <a:rPr lang="en-US" b="1" dirty="0" err="1" smtClean="0"/>
              <a:t>Siddiqui</a:t>
            </a:r>
            <a:endParaRPr lang="en-US" dirty="0"/>
          </a:p>
          <a:p>
            <a:r>
              <a:rPr lang="en-US" dirty="0"/>
              <a:t>"I just wanted to say that comments I get from constituents all the time is that we all have to stop being offended. Stop being </a:t>
            </a:r>
            <a:r>
              <a:rPr lang="en-US" b="1" dirty="0"/>
              <a:t>thin skinned </a:t>
            </a:r>
            <a:r>
              <a:rPr lang="en-US" dirty="0"/>
              <a:t>and work together. They're tired of hearing </a:t>
            </a:r>
            <a:r>
              <a:rPr lang="en-US" dirty="0" smtClean="0"/>
              <a:t>excuses”</a:t>
            </a:r>
            <a:endParaRPr lang="en-US"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26</a:t>
            </a:fld>
            <a:endParaRPr lang="en-US" dirty="0"/>
          </a:p>
        </p:txBody>
      </p:sp>
    </p:spTree>
    <p:extLst>
      <p:ext uri="{BB962C8B-B14F-4D97-AF65-F5344CB8AC3E}">
        <p14:creationId xmlns:p14="http://schemas.microsoft.com/office/powerpoint/2010/main" val="23278970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same Senate Committee June 2015</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Ayaan</a:t>
            </a:r>
            <a:r>
              <a:rPr lang="en-US" dirty="0" smtClean="0"/>
              <a:t> </a:t>
            </a:r>
            <a:r>
              <a:rPr lang="en-US" dirty="0" err="1"/>
              <a:t>Hirsi</a:t>
            </a:r>
            <a:r>
              <a:rPr lang="en-US" dirty="0"/>
              <a:t> Ali testified before the same Senate Committee</a:t>
            </a:r>
          </a:p>
          <a:p>
            <a:endParaRPr lang="en-US" dirty="0"/>
          </a:p>
          <a:p>
            <a:r>
              <a:rPr lang="en-US" dirty="0"/>
              <a:t>T</a:t>
            </a:r>
            <a:r>
              <a:rPr lang="en-US" dirty="0" smtClean="0"/>
              <a:t>he same Committee </a:t>
            </a:r>
            <a:r>
              <a:rPr lang="en-US" dirty="0"/>
              <a:t>did not </a:t>
            </a:r>
            <a:r>
              <a:rPr lang="en-US" dirty="0" smtClean="0"/>
              <a:t>discuss </a:t>
            </a:r>
            <a:r>
              <a:rPr lang="en-US" dirty="0"/>
              <a:t>the fact that </a:t>
            </a:r>
            <a:r>
              <a:rPr lang="en-US" dirty="0" err="1"/>
              <a:t>Hirsi</a:t>
            </a:r>
            <a:r>
              <a:rPr lang="en-US" dirty="0"/>
              <a:t> Ali has </a:t>
            </a:r>
            <a:r>
              <a:rPr lang="en-US" dirty="0" smtClean="0"/>
              <a:t>in the past cited </a:t>
            </a:r>
            <a:r>
              <a:rPr lang="en-US" dirty="0"/>
              <a:t>the religion of Islam as a “</a:t>
            </a:r>
            <a:r>
              <a:rPr lang="en-US" b="1" dirty="0"/>
              <a:t>nihilistic cult of death</a:t>
            </a:r>
            <a:r>
              <a:rPr lang="en-US" dirty="0"/>
              <a:t>”, the “</a:t>
            </a:r>
            <a:r>
              <a:rPr lang="en-US" b="1" dirty="0"/>
              <a:t>greatest possible danger to world peace</a:t>
            </a:r>
            <a:r>
              <a:rPr lang="en-US" dirty="0"/>
              <a:t>”, has called for war on Islam rather than on radical Islamists, and compared the religion to Nazism</a:t>
            </a:r>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27</a:t>
            </a:fld>
            <a:endParaRPr lang="en-US" dirty="0"/>
          </a:p>
        </p:txBody>
      </p:sp>
    </p:spTree>
    <p:extLst>
      <p:ext uri="{BB962C8B-B14F-4D97-AF65-F5344CB8AC3E}">
        <p14:creationId xmlns:p14="http://schemas.microsoft.com/office/powerpoint/2010/main" val="644896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Barbaric Culture Practices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28</a:t>
            </a:fld>
            <a:endParaRPr lang="en-US" dirty="0"/>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1" y="2323652"/>
            <a:ext cx="6777318" cy="3508977"/>
          </a:xfrm>
          <a:prstGeom prst="rect">
            <a:avLst/>
          </a:prstGeom>
        </p:spPr>
      </p:pic>
    </p:spTree>
    <p:extLst>
      <p:ext uri="{BB962C8B-B14F-4D97-AF65-F5344CB8AC3E}">
        <p14:creationId xmlns:p14="http://schemas.microsoft.com/office/powerpoint/2010/main" val="33687388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Niqab</a:t>
            </a:r>
            <a:r>
              <a:rPr lang="en-US" dirty="0" smtClean="0"/>
              <a:t> election 2015</a:t>
            </a:r>
            <a:endParaRPr lang="en-US" dirty="0"/>
          </a:p>
        </p:txBody>
      </p:sp>
      <p:pic>
        <p:nvPicPr>
          <p:cNvPr id="5" name="Content Placeholder 4" descr="imgres.jpg"/>
          <p:cNvPicPr>
            <a:picLocks noGrp="1" noChangeAspect="1"/>
          </p:cNvPicPr>
          <p:nvPr>
            <p:ph idx="1"/>
          </p:nvPr>
        </p:nvPicPr>
        <p:blipFill>
          <a:blip r:embed="rId2">
            <a:extLst>
              <a:ext uri="{28A0092B-C50C-407E-A947-70E740481C1C}">
                <a14:useLocalDpi xmlns:a14="http://schemas.microsoft.com/office/drawing/2010/main" val="0"/>
              </a:ext>
            </a:extLst>
          </a:blip>
          <a:srcRect t="3932" b="3932"/>
          <a:stretch>
            <a:fillRect/>
          </a:stretch>
        </p:blipFill>
        <p:spPr>
          <a:xfrm>
            <a:off x="1043492" y="2303165"/>
            <a:ext cx="6777317" cy="3508977"/>
          </a:xfrm>
        </p:spPr>
      </p:pic>
      <p:sp>
        <p:nvSpPr>
          <p:cNvPr id="4" name="Slide Number Placeholder 3"/>
          <p:cNvSpPr>
            <a:spLocks noGrp="1"/>
          </p:cNvSpPr>
          <p:nvPr>
            <p:ph type="sldNum" sz="quarter" idx="12"/>
          </p:nvPr>
        </p:nvSpPr>
        <p:spPr/>
        <p:txBody>
          <a:bodyPr/>
          <a:lstStyle/>
          <a:p>
            <a:fld id="{076629CB-7937-4506-A327-ACF88B95BB03}" type="slidenum">
              <a:rPr lang="en-US" smtClean="0"/>
              <a:t>29</a:t>
            </a:fld>
            <a:endParaRPr lang="en-US" dirty="0"/>
          </a:p>
        </p:txBody>
      </p:sp>
    </p:spTree>
    <p:extLst>
      <p:ext uri="{BB962C8B-B14F-4D97-AF65-F5344CB8AC3E}">
        <p14:creationId xmlns:p14="http://schemas.microsoft.com/office/powerpoint/2010/main" val="20290401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t>
            </a:r>
            <a:r>
              <a:rPr lang="en-US" b="1" dirty="0" err="1" smtClean="0"/>
              <a:t>Islamophobia</a:t>
            </a:r>
            <a:r>
              <a:rPr lang="en-US" dirty="0" smtClean="0"/>
              <a:t> mean?</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3</a:t>
            </a:fld>
            <a:endParaRPr lang="en-US" dirty="0"/>
          </a:p>
        </p:txBody>
      </p:sp>
      <p:sp>
        <p:nvSpPr>
          <p:cNvPr id="6" name="Action Button: Help 5"/>
          <p:cNvSpPr/>
          <p:nvPr/>
        </p:nvSpPr>
        <p:spPr>
          <a:xfrm>
            <a:off x="2821979" y="2339142"/>
            <a:ext cx="3292311" cy="2976157"/>
          </a:xfrm>
          <a:prstGeom prst="actionButtonHelp">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Action Button: Help 6">
            <a:hlinkClick r:id="" action="ppaction://noaction" highlightClick="1"/>
          </p:cNvPr>
          <p:cNvSpPr/>
          <p:nvPr/>
        </p:nvSpPr>
        <p:spPr>
          <a:xfrm>
            <a:off x="4312673" y="3210579"/>
            <a:ext cx="45719" cy="45719"/>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8554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 Consequences of </a:t>
            </a:r>
            <a:r>
              <a:rPr lang="en-US" dirty="0" err="1" smtClean="0"/>
              <a:t>Islamophobia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30</a:t>
            </a:fld>
            <a:endParaRPr lang="en-US" dirty="0"/>
          </a:p>
        </p:txBody>
      </p:sp>
    </p:spTree>
    <p:extLst>
      <p:ext uri="{BB962C8B-B14F-4D97-AF65-F5344CB8AC3E}">
        <p14:creationId xmlns:p14="http://schemas.microsoft.com/office/powerpoint/2010/main" val="269938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
            </a:r>
            <a:br>
              <a:rPr lang="en-US" sz="2700" dirty="0"/>
            </a:br>
            <a:r>
              <a:rPr lang="en-US" dirty="0"/>
              <a:t> </a:t>
            </a:r>
            <a:br>
              <a:rPr lang="en-US" dirty="0"/>
            </a:br>
            <a:r>
              <a:rPr lang="en-US" sz="3100" dirty="0" smtClean="0"/>
              <a:t>First Protest of PEGIDA </a:t>
            </a:r>
            <a:r>
              <a:rPr lang="en-US" sz="3100" dirty="0"/>
              <a:t>(Patriotic Europeans Against the </a:t>
            </a:r>
            <a:r>
              <a:rPr lang="en-US" sz="3100" dirty="0" err="1" smtClean="0"/>
              <a:t>Islamisation</a:t>
            </a:r>
            <a:r>
              <a:rPr lang="en-US" sz="3100" dirty="0" smtClean="0"/>
              <a:t> </a:t>
            </a:r>
            <a:r>
              <a:rPr lang="en-US" sz="3100" dirty="0"/>
              <a:t>of the West</a:t>
            </a:r>
            <a:r>
              <a:rPr lang="en-US" sz="3100" dirty="0" smtClean="0"/>
              <a:t>) Sept. 2015 Toronto</a:t>
            </a:r>
            <a:endParaRPr lang="en-US" sz="3100" dirty="0"/>
          </a:p>
        </p:txBody>
      </p:sp>
      <p:pic>
        <p:nvPicPr>
          <p:cNvPr id="5" name="Content Placeholder 4" descr="imgres.jpg"/>
          <p:cNvPicPr>
            <a:picLocks noGrp="1" noChangeAspect="1"/>
          </p:cNvPicPr>
          <p:nvPr>
            <p:ph idx="1"/>
          </p:nvPr>
        </p:nvPicPr>
        <p:blipFill>
          <a:blip r:embed="rId2">
            <a:extLst>
              <a:ext uri="{28A0092B-C50C-407E-A947-70E740481C1C}">
                <a14:useLocalDpi xmlns:a14="http://schemas.microsoft.com/office/drawing/2010/main" val="0"/>
              </a:ext>
            </a:extLst>
          </a:blip>
          <a:srcRect t="1388" b="1388"/>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31</a:t>
            </a:fld>
            <a:endParaRPr lang="en-US" dirty="0"/>
          </a:p>
        </p:txBody>
      </p:sp>
    </p:spTree>
    <p:extLst>
      <p:ext uri="{BB962C8B-B14F-4D97-AF65-F5344CB8AC3E}">
        <p14:creationId xmlns:p14="http://schemas.microsoft.com/office/powerpoint/2010/main" val="3830286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September 19, 2015 in Toronto</a:t>
            </a:r>
            <a:endParaRPr lang="en-US" dirty="0"/>
          </a:p>
        </p:txBody>
      </p:sp>
      <p:pic>
        <p:nvPicPr>
          <p:cNvPr id="5" name="Content Placeholder 4" descr="1.jpg"/>
          <p:cNvPicPr>
            <a:picLocks noGrp="1" noChangeAspect="1"/>
          </p:cNvPicPr>
          <p:nvPr>
            <p:ph idx="1"/>
          </p:nvPr>
        </p:nvPicPr>
        <p:blipFill>
          <a:blip r:embed="rId2">
            <a:extLst>
              <a:ext uri="{28A0092B-C50C-407E-A947-70E740481C1C}">
                <a14:useLocalDpi xmlns:a14="http://schemas.microsoft.com/office/drawing/2010/main" val="0"/>
              </a:ext>
            </a:extLst>
          </a:blip>
          <a:srcRect t="11143" b="11143"/>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32</a:t>
            </a:fld>
            <a:endParaRPr lang="en-US" dirty="0"/>
          </a:p>
        </p:txBody>
      </p:sp>
    </p:spTree>
    <p:extLst>
      <p:ext uri="{BB962C8B-B14F-4D97-AF65-F5344CB8AC3E}">
        <p14:creationId xmlns:p14="http://schemas.microsoft.com/office/powerpoint/2010/main" val="216861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Muslim </a:t>
            </a:r>
            <a:r>
              <a:rPr lang="en-US" dirty="0"/>
              <a:t>p</a:t>
            </a:r>
            <a:r>
              <a:rPr lang="en-US" dirty="0" smtClean="0"/>
              <a:t>regnant woman attacked in Montreal Oct. 2015</a:t>
            </a:r>
            <a:endParaRPr lang="en-US" dirty="0"/>
          </a:p>
        </p:txBody>
      </p:sp>
      <p:pic>
        <p:nvPicPr>
          <p:cNvPr id="5" name="Content Placeholder 4" descr="imgres.jpg"/>
          <p:cNvPicPr>
            <a:picLocks noGrp="1" noChangeAspect="1"/>
          </p:cNvPicPr>
          <p:nvPr>
            <p:ph idx="1"/>
          </p:nvPr>
        </p:nvPicPr>
        <p:blipFill>
          <a:blip r:embed="rId2">
            <a:extLst>
              <a:ext uri="{28A0092B-C50C-407E-A947-70E740481C1C}">
                <a14:useLocalDpi xmlns:a14="http://schemas.microsoft.com/office/drawing/2010/main" val="0"/>
              </a:ext>
            </a:extLst>
          </a:blip>
          <a:srcRect t="1388" b="1388"/>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33</a:t>
            </a:fld>
            <a:endParaRPr lang="en-US" dirty="0"/>
          </a:p>
        </p:txBody>
      </p:sp>
    </p:spTree>
    <p:extLst>
      <p:ext uri="{BB962C8B-B14F-4D97-AF65-F5344CB8AC3E}">
        <p14:creationId xmlns:p14="http://schemas.microsoft.com/office/powerpoint/2010/main" val="42012028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Lake Mosque </a:t>
            </a:r>
            <a:r>
              <a:rPr lang="en-US" dirty="0"/>
              <a:t>v</a:t>
            </a:r>
            <a:r>
              <a:rPr lang="en-US" dirty="0" smtClean="0"/>
              <a:t>andalized Nov. 2015 </a:t>
            </a:r>
            <a:endParaRPr lang="en-US" dirty="0"/>
          </a:p>
        </p:txBody>
      </p:sp>
      <p:pic>
        <p:nvPicPr>
          <p:cNvPr id="5" name="Content Placeholder 4" descr="images.jpg"/>
          <p:cNvPicPr>
            <a:picLocks noGrp="1" noChangeAspect="1"/>
          </p:cNvPicPr>
          <p:nvPr>
            <p:ph idx="1"/>
          </p:nvPr>
        </p:nvPicPr>
        <p:blipFill>
          <a:blip r:embed="rId2">
            <a:extLst>
              <a:ext uri="{28A0092B-C50C-407E-A947-70E740481C1C}">
                <a14:useLocalDpi xmlns:a14="http://schemas.microsoft.com/office/drawing/2010/main" val="0"/>
              </a:ext>
            </a:extLst>
          </a:blip>
          <a:srcRect t="10961" b="10961"/>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34</a:t>
            </a:fld>
            <a:endParaRPr lang="en-US" dirty="0"/>
          </a:p>
        </p:txBody>
      </p:sp>
    </p:spTree>
    <p:extLst>
      <p:ext uri="{BB962C8B-B14F-4D97-AF65-F5344CB8AC3E}">
        <p14:creationId xmlns:p14="http://schemas.microsoft.com/office/powerpoint/2010/main" val="35070042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Peterborough Mosque attacked Nov. 2015</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35</a:t>
            </a:fld>
            <a:endParaRPr lang="en-US" dirty="0"/>
          </a:p>
        </p:txBody>
      </p:sp>
      <p:pic>
        <p:nvPicPr>
          <p:cNvPr id="7" name="Content Placeholder 6" descr="images.jpg"/>
          <p:cNvPicPr>
            <a:picLocks noGrp="1" noChangeAspect="1"/>
          </p:cNvPicPr>
          <p:nvPr>
            <p:ph idx="1"/>
          </p:nvPr>
        </p:nvPicPr>
        <p:blipFill>
          <a:blip r:embed="rId2">
            <a:extLst>
              <a:ext uri="{28A0092B-C50C-407E-A947-70E740481C1C}">
                <a14:useLocalDpi xmlns:a14="http://schemas.microsoft.com/office/drawing/2010/main" val="0"/>
              </a:ext>
            </a:extLst>
          </a:blip>
          <a:srcRect t="11174" b="11174"/>
          <a:stretch>
            <a:fillRect/>
          </a:stretch>
        </p:blipFill>
        <p:spPr/>
      </p:pic>
    </p:spTree>
    <p:extLst>
      <p:ext uri="{BB962C8B-B14F-4D97-AF65-F5344CB8AC3E}">
        <p14:creationId xmlns:p14="http://schemas.microsoft.com/office/powerpoint/2010/main" val="11387591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724" y="1027664"/>
            <a:ext cx="7024744" cy="1143000"/>
          </a:xfrm>
        </p:spPr>
        <p:txBody>
          <a:bodyPr>
            <a:normAutofit fontScale="90000"/>
          </a:bodyPr>
          <a:lstStyle/>
          <a:p>
            <a:r>
              <a:rPr lang="en-US" dirty="0" smtClean="0"/>
              <a:t>Muslim woman attacked in London, Ontario, June 2016</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36</a:t>
            </a:fld>
            <a:endParaRPr lang="en-US" dirty="0"/>
          </a:p>
        </p:txBody>
      </p:sp>
      <p:pic>
        <p:nvPicPr>
          <p:cNvPr id="7" name="Content Placeholder 6" descr="images.jpg"/>
          <p:cNvPicPr>
            <a:picLocks noGrp="1" noChangeAspect="1"/>
          </p:cNvPicPr>
          <p:nvPr>
            <p:ph idx="1"/>
          </p:nvPr>
        </p:nvPicPr>
        <p:blipFill>
          <a:blip r:embed="rId2">
            <a:extLst>
              <a:ext uri="{28A0092B-C50C-407E-A947-70E740481C1C}">
                <a14:useLocalDpi xmlns:a14="http://schemas.microsoft.com/office/drawing/2010/main" val="0"/>
              </a:ext>
            </a:extLst>
          </a:blip>
          <a:srcRect t="309" b="309"/>
          <a:stretch>
            <a:fillRect/>
          </a:stretch>
        </p:blipFill>
        <p:spPr/>
      </p:pic>
    </p:spTree>
    <p:extLst>
      <p:ext uri="{BB962C8B-B14F-4D97-AF65-F5344CB8AC3E}">
        <p14:creationId xmlns:p14="http://schemas.microsoft.com/office/powerpoint/2010/main" val="22522175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Quebec City Mosque Vandalized summer 2016</a:t>
            </a:r>
            <a:endParaRPr lang="en-US" dirty="0"/>
          </a:p>
        </p:txBody>
      </p:sp>
      <p:sp>
        <p:nvSpPr>
          <p:cNvPr id="3" name="Content Placeholder 2"/>
          <p:cNvSpPr>
            <a:spLocks noGrp="1"/>
          </p:cNvSpPr>
          <p:nvPr>
            <p:ph idx="1"/>
          </p:nvPr>
        </p:nvSpPr>
        <p:spPr/>
        <p:txBody>
          <a:bodyPr/>
          <a:lstStyle/>
          <a:p>
            <a:r>
              <a:rPr lang="en-US" dirty="0"/>
              <a:t>Swastikas had been spray-painted on the walls of the mosque and a gift-wrapped pig’s head was left on the doorstep of the mosque during Ramadan, with a note reading “bon appétit”.</a:t>
            </a:r>
          </a:p>
          <a:p>
            <a:endParaRPr lang="en-US" dirty="0" smtClean="0"/>
          </a:p>
        </p:txBody>
      </p:sp>
      <p:sp>
        <p:nvSpPr>
          <p:cNvPr id="4" name="Slide Number Placeholder 3"/>
          <p:cNvSpPr>
            <a:spLocks noGrp="1"/>
          </p:cNvSpPr>
          <p:nvPr>
            <p:ph type="sldNum" sz="quarter" idx="12"/>
          </p:nvPr>
        </p:nvSpPr>
        <p:spPr/>
        <p:txBody>
          <a:bodyPr/>
          <a:lstStyle/>
          <a:p>
            <a:fld id="{076629CB-7937-4506-A327-ACF88B95BB03}" type="slidenum">
              <a:rPr lang="en-US" smtClean="0"/>
              <a:t>37</a:t>
            </a:fld>
            <a:endParaRPr lang="en-US" dirty="0"/>
          </a:p>
        </p:txBody>
      </p:sp>
    </p:spTree>
    <p:extLst>
      <p:ext uri="{BB962C8B-B14F-4D97-AF65-F5344CB8AC3E}">
        <p14:creationId xmlns:p14="http://schemas.microsoft.com/office/powerpoint/2010/main" val="6071902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Quebec City Shooting, Jan. 2017</a:t>
            </a:r>
            <a:endParaRPr lang="en-US" dirty="0"/>
          </a:p>
        </p:txBody>
      </p:sp>
      <p:pic>
        <p:nvPicPr>
          <p:cNvPr id="5" name="Content Placeholder 4" descr="images.jpg"/>
          <p:cNvPicPr>
            <a:picLocks noGrp="1" noChangeAspect="1"/>
          </p:cNvPicPr>
          <p:nvPr>
            <p:ph idx="1"/>
          </p:nvPr>
        </p:nvPicPr>
        <p:blipFill>
          <a:blip r:embed="rId2">
            <a:extLst>
              <a:ext uri="{28A0092B-C50C-407E-A947-70E740481C1C}">
                <a14:useLocalDpi xmlns:a14="http://schemas.microsoft.com/office/drawing/2010/main" val="0"/>
              </a:ext>
            </a:extLst>
          </a:blip>
          <a:srcRect t="3932" b="3932"/>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38</a:t>
            </a:fld>
            <a:endParaRPr lang="en-US" dirty="0"/>
          </a:p>
        </p:txBody>
      </p:sp>
    </p:spTree>
    <p:extLst>
      <p:ext uri="{BB962C8B-B14F-4D97-AF65-F5344CB8AC3E}">
        <p14:creationId xmlns:p14="http://schemas.microsoft.com/office/powerpoint/2010/main" val="35378158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Toronto Mosque Protest February 2017</a:t>
            </a:r>
            <a:endParaRPr lang="en-US" dirty="0"/>
          </a:p>
        </p:txBody>
      </p:sp>
      <p:pic>
        <p:nvPicPr>
          <p:cNvPr id="5" name="Content Placeholder 4" descr="o-ANTI-ISLAM-RALLY-TORONTO-570.jpg"/>
          <p:cNvPicPr>
            <a:picLocks noGrp="1" noChangeAspect="1"/>
          </p:cNvPicPr>
          <p:nvPr>
            <p:ph idx="1"/>
          </p:nvPr>
        </p:nvPicPr>
        <p:blipFill>
          <a:blip r:embed="rId2">
            <a:extLst>
              <a:ext uri="{28A0092B-C50C-407E-A947-70E740481C1C}">
                <a14:useLocalDpi xmlns:a14="http://schemas.microsoft.com/office/drawing/2010/main" val="0"/>
              </a:ext>
            </a:extLst>
          </a:blip>
          <a:srcRect t="15447" b="15447"/>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39</a:t>
            </a:fld>
            <a:endParaRPr lang="en-US" dirty="0"/>
          </a:p>
        </p:txBody>
      </p:sp>
    </p:spTree>
    <p:extLst>
      <p:ext uri="{BB962C8B-B14F-4D97-AF65-F5344CB8AC3E}">
        <p14:creationId xmlns:p14="http://schemas.microsoft.com/office/powerpoint/2010/main" val="1327523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Oxford English Dictionary</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smtClean="0"/>
              <a:t>Islamophobia</a:t>
            </a:r>
            <a:r>
              <a:rPr lang="en-US" b="1" dirty="0" smtClean="0"/>
              <a:t>: (introduced since 1923)</a:t>
            </a:r>
          </a:p>
          <a:p>
            <a:pPr marL="0" indent="0">
              <a:buNone/>
            </a:pPr>
            <a:endParaRPr lang="en-US" dirty="0"/>
          </a:p>
          <a:p>
            <a:pPr marL="0" indent="0">
              <a:buNone/>
            </a:pPr>
            <a:r>
              <a:rPr lang="en-US" dirty="0" smtClean="0"/>
              <a:t>It is an intense </a:t>
            </a:r>
            <a:r>
              <a:rPr lang="en-US" dirty="0"/>
              <a:t>dislike or fear of Islam, </a:t>
            </a:r>
            <a:r>
              <a:rPr lang="en-US" dirty="0" smtClean="0"/>
              <a:t>especially as </a:t>
            </a:r>
            <a:r>
              <a:rPr lang="en-US" dirty="0"/>
              <a:t>a political force; hostility or prejudice towards </a:t>
            </a:r>
            <a:r>
              <a:rPr lang="en-US" dirty="0" smtClean="0"/>
              <a:t>Muslims</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4</a:t>
            </a:fld>
            <a:endParaRPr lang="en-US" dirty="0"/>
          </a:p>
        </p:txBody>
      </p:sp>
    </p:spTree>
    <p:extLst>
      <p:ext uri="{BB962C8B-B14F-4D97-AF65-F5344CB8AC3E}">
        <p14:creationId xmlns:p14="http://schemas.microsoft.com/office/powerpoint/2010/main" val="31096158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on Hate crimes 2013</a:t>
            </a:r>
            <a:endParaRPr lang="en-US" dirty="0"/>
          </a:p>
        </p:txBody>
      </p:sp>
      <p:sp>
        <p:nvSpPr>
          <p:cNvPr id="3" name="Content Placeholder 2"/>
          <p:cNvSpPr>
            <a:spLocks noGrp="1"/>
          </p:cNvSpPr>
          <p:nvPr>
            <p:ph idx="1"/>
          </p:nvPr>
        </p:nvSpPr>
        <p:spPr/>
        <p:txBody>
          <a:bodyPr>
            <a:normAutofit/>
          </a:bodyPr>
          <a:lstStyle/>
          <a:p>
            <a:r>
              <a:rPr lang="en-CA" dirty="0"/>
              <a:t>The 2013 report on police-reported hate crimes shows that overall, there was a 17 per cent drop in the number of hate crimes reported to police in Canada compared to during </a:t>
            </a:r>
            <a:r>
              <a:rPr lang="en-CA" b="1" dirty="0"/>
              <a:t>2012: from 1,414 to 1,167. </a:t>
            </a:r>
            <a:endParaRPr lang="en-CA" b="1" dirty="0" smtClean="0"/>
          </a:p>
        </p:txBody>
      </p:sp>
      <p:sp>
        <p:nvSpPr>
          <p:cNvPr id="4" name="Slide Number Placeholder 3"/>
          <p:cNvSpPr>
            <a:spLocks noGrp="1"/>
          </p:cNvSpPr>
          <p:nvPr>
            <p:ph type="sldNum" sz="quarter" idx="12"/>
          </p:nvPr>
        </p:nvSpPr>
        <p:spPr/>
        <p:txBody>
          <a:bodyPr/>
          <a:lstStyle/>
          <a:p>
            <a:fld id="{076629CB-7937-4506-A327-ACF88B95BB03}" type="slidenum">
              <a:rPr lang="en-US" smtClean="0"/>
              <a:t>40</a:t>
            </a:fld>
            <a:endParaRPr lang="en-US" dirty="0"/>
          </a:p>
        </p:txBody>
      </p:sp>
    </p:spTree>
    <p:extLst>
      <p:ext uri="{BB962C8B-B14F-4D97-AF65-F5344CB8AC3E}">
        <p14:creationId xmlns:p14="http://schemas.microsoft.com/office/powerpoint/2010/main" val="17300991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Crimes</a:t>
            </a:r>
            <a:endParaRPr lang="en-US" dirty="0"/>
          </a:p>
        </p:txBody>
      </p:sp>
      <p:sp>
        <p:nvSpPr>
          <p:cNvPr id="3" name="Content Placeholder 2"/>
          <p:cNvSpPr>
            <a:spLocks noGrp="1"/>
          </p:cNvSpPr>
          <p:nvPr>
            <p:ph idx="1"/>
          </p:nvPr>
        </p:nvSpPr>
        <p:spPr/>
        <p:txBody>
          <a:bodyPr>
            <a:normAutofit lnSpcReduction="10000"/>
          </a:bodyPr>
          <a:lstStyle/>
          <a:p>
            <a:r>
              <a:rPr lang="en-CA" dirty="0"/>
              <a:t>There were </a:t>
            </a:r>
            <a:r>
              <a:rPr lang="en-CA" b="1" dirty="0"/>
              <a:t>159 police-reported hate crimes against Muslims in 2015</a:t>
            </a:r>
            <a:r>
              <a:rPr lang="en-CA" dirty="0"/>
              <a:t>, according to the most recent Statistics Canada data available. The number of anti-Muslim hate crimes more than tripled between 2012 to 2015, even as the overall incidence of hate crimes declined. As compared to other groups targeted by hate, </a:t>
            </a:r>
            <a:r>
              <a:rPr lang="en-CA" b="1" dirty="0"/>
              <a:t>Muslims had the highest percentage of women victims (53%). </a:t>
            </a:r>
            <a:endParaRPr lang="en-GB" b="1"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41</a:t>
            </a:fld>
            <a:endParaRPr lang="en-US" dirty="0"/>
          </a:p>
        </p:txBody>
      </p:sp>
    </p:spTree>
    <p:extLst>
      <p:ext uri="{BB962C8B-B14F-4D97-AF65-F5344CB8AC3E}">
        <p14:creationId xmlns:p14="http://schemas.microsoft.com/office/powerpoint/2010/main" val="4186198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CA" dirty="0"/>
              <a:t>Although the total number of religiously-motivated hate crime incidents reported in 2013 dropped by 22 per cent, the Muslim population was the only group to see an increase in the number of hate crimes reported against them, with the number of reported incidents increasing </a:t>
            </a:r>
            <a:r>
              <a:rPr lang="en-CA" dirty="0" smtClean="0"/>
              <a:t>to </a:t>
            </a:r>
            <a:r>
              <a:rPr lang="en-CA" b="1" dirty="0" smtClean="0"/>
              <a:t>45</a:t>
            </a:r>
            <a:r>
              <a:rPr lang="en-CA" b="1" dirty="0"/>
              <a:t> </a:t>
            </a:r>
            <a:r>
              <a:rPr lang="en-CA" b="1" dirty="0" smtClean="0"/>
              <a:t>to 65.</a:t>
            </a:r>
            <a:endParaRPr lang="en-US" b="1"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42</a:t>
            </a:fld>
            <a:endParaRPr lang="en-US" dirty="0"/>
          </a:p>
        </p:txBody>
      </p:sp>
    </p:spTree>
    <p:extLst>
      <p:ext uri="{BB962C8B-B14F-4D97-AF65-F5344CB8AC3E}">
        <p14:creationId xmlns:p14="http://schemas.microsoft.com/office/powerpoint/2010/main" val="16790616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a:bodyPr>
          <a:lstStyle/>
          <a:p>
            <a:r>
              <a:rPr lang="en-CA" dirty="0"/>
              <a:t>Canadian Muslims were the only religious group that experienced an increase in hate crimes in 2013 according to new numbers released </a:t>
            </a:r>
            <a:r>
              <a:rPr lang="en-CA" dirty="0" smtClean="0"/>
              <a:t>by </a:t>
            </a:r>
            <a:r>
              <a:rPr lang="en-CA" dirty="0"/>
              <a:t>Statistics Canada — and community leaders say things have only gotten worse over </a:t>
            </a:r>
            <a:r>
              <a:rPr lang="en-CA" dirty="0" smtClean="0"/>
              <a:t>2014 with </a:t>
            </a:r>
            <a:r>
              <a:rPr lang="en-CA" dirty="0"/>
              <a:t>the </a:t>
            </a:r>
            <a:r>
              <a:rPr lang="en-CA" b="1" dirty="0"/>
              <a:t>rise of ISIS and toxic political rhetoric.</a:t>
            </a:r>
            <a:endParaRPr lang="en-US" b="1" dirty="0"/>
          </a:p>
          <a:p>
            <a:endParaRPr lang="en-US" b="1" dirty="0"/>
          </a:p>
        </p:txBody>
      </p:sp>
      <p:sp>
        <p:nvSpPr>
          <p:cNvPr id="4" name="Slide Number Placeholder 3"/>
          <p:cNvSpPr>
            <a:spLocks noGrp="1"/>
          </p:cNvSpPr>
          <p:nvPr>
            <p:ph type="sldNum" sz="quarter" idx="12"/>
          </p:nvPr>
        </p:nvSpPr>
        <p:spPr/>
        <p:txBody>
          <a:bodyPr/>
          <a:lstStyle/>
          <a:p>
            <a:fld id="{076629CB-7937-4506-A327-ACF88B95BB03}" type="slidenum">
              <a:rPr lang="en-US" smtClean="0"/>
              <a:t>43</a:t>
            </a:fld>
            <a:endParaRPr lang="en-US" dirty="0"/>
          </a:p>
        </p:txBody>
      </p:sp>
    </p:spTree>
    <p:extLst>
      <p:ext uri="{BB962C8B-B14F-4D97-AF65-F5344CB8AC3E}">
        <p14:creationId xmlns:p14="http://schemas.microsoft.com/office/powerpoint/2010/main" val="34127567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a:bodyPr>
          <a:lstStyle/>
          <a:p>
            <a:r>
              <a:rPr lang="en-US" dirty="0" smtClean="0"/>
              <a:t>Within </a:t>
            </a:r>
            <a:r>
              <a:rPr lang="en-US" dirty="0"/>
              <a:t>just three years, the number of police-reported hate crimes against Muslims in Canada more than doubled, from </a:t>
            </a:r>
            <a:r>
              <a:rPr lang="en-US" b="1" dirty="0"/>
              <a:t>45 in 2012 to 99 in 2014, </a:t>
            </a:r>
            <a:r>
              <a:rPr lang="en-US" dirty="0"/>
              <a:t>according to Statistics Canada</a:t>
            </a:r>
            <a:r>
              <a:rPr lang="en-US" dirty="0" smtClean="0"/>
              <a:t>.</a:t>
            </a:r>
          </a:p>
          <a:p>
            <a:pPr marL="68580" indent="0">
              <a:buNone/>
            </a:pPr>
            <a:r>
              <a:rPr lang="en-CA" dirty="0"/>
              <a:t>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44</a:t>
            </a:fld>
            <a:endParaRPr lang="en-US" dirty="0"/>
          </a:p>
        </p:txBody>
      </p:sp>
    </p:spTree>
    <p:extLst>
      <p:ext uri="{BB962C8B-B14F-4D97-AF65-F5344CB8AC3E}">
        <p14:creationId xmlns:p14="http://schemas.microsoft.com/office/powerpoint/2010/main" val="27835587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Incidents on Canadian Universities</a:t>
            </a:r>
            <a:endParaRPr lang="en-US" dirty="0"/>
          </a:p>
        </p:txBody>
      </p:sp>
      <p:sp>
        <p:nvSpPr>
          <p:cNvPr id="3" name="Content Placeholder 2"/>
          <p:cNvSpPr>
            <a:spLocks noGrp="1"/>
          </p:cNvSpPr>
          <p:nvPr>
            <p:ph idx="1"/>
          </p:nvPr>
        </p:nvSpPr>
        <p:spPr/>
        <p:txBody>
          <a:bodyPr>
            <a:normAutofit fontScale="92500" lnSpcReduction="20000"/>
          </a:bodyPr>
          <a:lstStyle/>
          <a:p>
            <a:r>
              <a:rPr lang="en-GB" b="1" dirty="0" smtClean="0"/>
              <a:t>In 2016, </a:t>
            </a:r>
            <a:r>
              <a:rPr lang="en-GB" dirty="0" smtClean="0"/>
              <a:t>the </a:t>
            </a:r>
            <a:r>
              <a:rPr lang="en-GB" dirty="0"/>
              <a:t>media at Durham College and the University of Ontario Institute of Technology were defaced. </a:t>
            </a:r>
            <a:endParaRPr lang="en-GB" dirty="0" smtClean="0"/>
          </a:p>
          <a:p>
            <a:r>
              <a:rPr lang="en-GB" b="1" dirty="0" smtClean="0"/>
              <a:t>Fall 2016, anti</a:t>
            </a:r>
            <a:r>
              <a:rPr lang="en-GB" b="1" dirty="0"/>
              <a:t>-Muslim flyers appeared at McGill University and the University of </a:t>
            </a:r>
            <a:r>
              <a:rPr lang="en-GB" b="1" dirty="0" smtClean="0"/>
              <a:t>Calgary</a:t>
            </a:r>
          </a:p>
          <a:p>
            <a:r>
              <a:rPr lang="en-GB" dirty="0" smtClean="0"/>
              <a:t> </a:t>
            </a:r>
            <a:r>
              <a:rPr lang="en-GB" dirty="0"/>
              <a:t>Less public but disturbing incidents have targeted individuals. Anti-Muslim insults were written on student-election posters at the University of Ottawa. </a:t>
            </a:r>
            <a:endParaRPr lang="en-GB" dirty="0" smtClean="0"/>
          </a:p>
          <a:p>
            <a:r>
              <a:rPr lang="en-GB" b="1" dirty="0" smtClean="0"/>
              <a:t>January 2017, A </a:t>
            </a:r>
            <a:r>
              <a:rPr lang="en-GB" b="1" dirty="0"/>
              <a:t>young woman at Simon Fraser University </a:t>
            </a:r>
            <a:r>
              <a:rPr lang="en-GB" dirty="0"/>
              <a:t>was told to remove her hijab.</a:t>
            </a:r>
          </a:p>
          <a:p>
            <a:endParaRPr lang="en-GB"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45</a:t>
            </a:fld>
            <a:endParaRPr lang="en-US" dirty="0"/>
          </a:p>
        </p:txBody>
      </p:sp>
    </p:spTree>
    <p:extLst>
      <p:ext uri="{BB962C8B-B14F-4D97-AF65-F5344CB8AC3E}">
        <p14:creationId xmlns:p14="http://schemas.microsoft.com/office/powerpoint/2010/main" val="3766710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Quran destroyed at a peel District School Board meeting in March 2017</a:t>
            </a:r>
            <a:endParaRPr lang="en-US" dirty="0"/>
          </a:p>
        </p:txBody>
      </p:sp>
      <p:pic>
        <p:nvPicPr>
          <p:cNvPr id="5" name="Content Placeholder 4" descr="torn-qur-an.jpg"/>
          <p:cNvPicPr>
            <a:picLocks noGrp="1" noChangeAspect="1"/>
          </p:cNvPicPr>
          <p:nvPr>
            <p:ph idx="1"/>
          </p:nvPr>
        </p:nvPicPr>
        <p:blipFill>
          <a:blip r:embed="rId2">
            <a:extLst>
              <a:ext uri="{28A0092B-C50C-407E-A947-70E740481C1C}">
                <a14:useLocalDpi xmlns:a14="http://schemas.microsoft.com/office/drawing/2010/main" val="0"/>
              </a:ext>
            </a:extLst>
          </a:blip>
          <a:srcRect t="8851" b="8851"/>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46</a:t>
            </a:fld>
            <a:endParaRPr lang="en-US" dirty="0"/>
          </a:p>
        </p:txBody>
      </p:sp>
    </p:spTree>
    <p:extLst>
      <p:ext uri="{BB962C8B-B14F-4D97-AF65-F5344CB8AC3E}">
        <p14:creationId xmlns:p14="http://schemas.microsoft.com/office/powerpoint/2010/main" val="1449643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Peel Imam received death threat for religious accomodation in schools August 2017</a:t>
            </a:r>
            <a:endParaRPr lang="en-US" sz="2800" dirty="0"/>
          </a:p>
        </p:txBody>
      </p:sp>
      <p:pic>
        <p:nvPicPr>
          <p:cNvPr id="5" name="Content Placeholder 4" descr="ibrahim-hindy.png"/>
          <p:cNvPicPr>
            <a:picLocks noGrp="1" noChangeAspect="1"/>
          </p:cNvPicPr>
          <p:nvPr>
            <p:ph idx="1"/>
          </p:nvPr>
        </p:nvPicPr>
        <p:blipFill>
          <a:blip r:embed="rId2">
            <a:extLst>
              <a:ext uri="{28A0092B-C50C-407E-A947-70E740481C1C}">
                <a14:useLocalDpi xmlns:a14="http://schemas.microsoft.com/office/drawing/2010/main" val="0"/>
              </a:ext>
            </a:extLst>
          </a:blip>
          <a:srcRect t="4016" b="4016"/>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47</a:t>
            </a:fld>
            <a:endParaRPr lang="en-US" dirty="0"/>
          </a:p>
        </p:txBody>
      </p:sp>
    </p:spTree>
    <p:extLst>
      <p:ext uri="{BB962C8B-B14F-4D97-AF65-F5344CB8AC3E}">
        <p14:creationId xmlns:p14="http://schemas.microsoft.com/office/powerpoint/2010/main" val="1081529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Reaction </a:t>
            </a:r>
            <a:r>
              <a:rPr lang="en-US" dirty="0"/>
              <a:t>A</a:t>
            </a:r>
            <a:r>
              <a:rPr lang="en-US" dirty="0" smtClean="0"/>
              <a:t>gainst M-103</a:t>
            </a:r>
            <a:endParaRPr lang="en-US" dirty="0"/>
          </a:p>
        </p:txBody>
      </p:sp>
      <p:sp>
        <p:nvSpPr>
          <p:cNvPr id="3" name="Content Placeholder 2"/>
          <p:cNvSpPr>
            <a:spLocks noGrp="1"/>
          </p:cNvSpPr>
          <p:nvPr>
            <p:ph idx="1"/>
          </p:nvPr>
        </p:nvSpPr>
        <p:spPr/>
        <p:txBody>
          <a:bodyPr>
            <a:normAutofit/>
          </a:bodyPr>
          <a:lstStyle/>
          <a:p>
            <a:r>
              <a:rPr lang="en-GB" dirty="0"/>
              <a:t>Mississauga, Ont. MP </a:t>
            </a:r>
            <a:r>
              <a:rPr lang="en-GB" dirty="0" err="1"/>
              <a:t>Iqra</a:t>
            </a:r>
            <a:r>
              <a:rPr lang="en-GB" dirty="0"/>
              <a:t> Khalid told the House of Commons Thursday she received more than 50,000 emails in response to M-103, many of them with overt discrimination or direct threats.</a:t>
            </a:r>
          </a:p>
          <a:p>
            <a:pPr marL="68580" indent="0">
              <a:buNone/>
            </a:pPr>
            <a:r>
              <a:rPr lang="en-CA" dirty="0"/>
              <a:t> </a:t>
            </a:r>
            <a:endParaRPr lang="en-GB" dirty="0"/>
          </a:p>
          <a:p>
            <a:pPr marL="68580" indent="0">
              <a:buNone/>
            </a:pP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48</a:t>
            </a:fld>
            <a:endParaRPr lang="en-US" dirty="0"/>
          </a:p>
        </p:txBody>
      </p:sp>
    </p:spTree>
    <p:extLst>
      <p:ext uri="{BB962C8B-B14F-4D97-AF65-F5344CB8AC3E}">
        <p14:creationId xmlns:p14="http://schemas.microsoft.com/office/powerpoint/2010/main" val="37620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Politically: Motion#103 by </a:t>
            </a:r>
            <a:r>
              <a:rPr lang="en-US" dirty="0" err="1" smtClean="0"/>
              <a:t>Iqra</a:t>
            </a:r>
            <a:r>
              <a:rPr lang="en-US" dirty="0" smtClean="0"/>
              <a:t> </a:t>
            </a:r>
            <a:r>
              <a:rPr lang="en-US" dirty="0" err="1" smtClean="0"/>
              <a:t>Khaled</a:t>
            </a:r>
            <a:endParaRPr lang="en-US" dirty="0"/>
          </a:p>
        </p:txBody>
      </p:sp>
      <p:pic>
        <p:nvPicPr>
          <p:cNvPr id="5" name="Content Placeholder 4" descr="BanIslamophobia-KhaladMP-Terrorist.jpg"/>
          <p:cNvPicPr>
            <a:picLocks noGrp="1" noChangeAspect="1"/>
          </p:cNvPicPr>
          <p:nvPr>
            <p:ph idx="1"/>
          </p:nvPr>
        </p:nvPicPr>
        <p:blipFill>
          <a:blip r:embed="rId2">
            <a:extLst>
              <a:ext uri="{28A0092B-C50C-407E-A947-70E740481C1C}">
                <a14:useLocalDpi xmlns:a14="http://schemas.microsoft.com/office/drawing/2010/main" val="0"/>
              </a:ext>
            </a:extLst>
          </a:blip>
          <a:srcRect t="9973" b="9973"/>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49</a:t>
            </a:fld>
            <a:endParaRPr lang="en-US" dirty="0"/>
          </a:p>
        </p:txBody>
      </p:sp>
    </p:spTree>
    <p:extLst>
      <p:ext uri="{BB962C8B-B14F-4D97-AF65-F5344CB8AC3E}">
        <p14:creationId xmlns:p14="http://schemas.microsoft.com/office/powerpoint/2010/main" val="12657187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sz="2700" dirty="0"/>
              <a:t>In the </a:t>
            </a:r>
            <a:r>
              <a:rPr lang="en-US" sz="2700" dirty="0" smtClean="0"/>
              <a:t>Runnymede Trust  </a:t>
            </a:r>
            <a:r>
              <a:rPr lang="en-US" sz="2700" dirty="0"/>
              <a:t>R</a:t>
            </a:r>
            <a:r>
              <a:rPr lang="en-US" sz="2700" dirty="0" smtClean="0"/>
              <a:t>eport, </a:t>
            </a:r>
            <a:r>
              <a:rPr lang="en-US" sz="2700" dirty="0"/>
              <a:t>the Commission on British Muslims and </a:t>
            </a:r>
            <a:r>
              <a:rPr lang="en-US" sz="2700" dirty="0" err="1"/>
              <a:t>Islamophobia</a:t>
            </a:r>
            <a:r>
              <a:rPr lang="en-US" sz="2700" dirty="0"/>
              <a:t> (</a:t>
            </a:r>
            <a:r>
              <a:rPr lang="en-US" sz="2700" dirty="0" smtClean="0"/>
              <a:t>1996)</a:t>
            </a:r>
            <a:r>
              <a:rPr lang="en-US" sz="2700" dirty="0"/>
              <a:t/>
            </a:r>
            <a:br>
              <a:rPr lang="en-US" sz="2700" dirty="0"/>
            </a:br>
            <a:endParaRPr lang="en-US" sz="2700" dirty="0"/>
          </a:p>
        </p:txBody>
      </p:sp>
      <p:sp>
        <p:nvSpPr>
          <p:cNvPr id="3" name="Content Placeholder 2"/>
          <p:cNvSpPr>
            <a:spLocks noGrp="1"/>
          </p:cNvSpPr>
          <p:nvPr>
            <p:ph idx="1"/>
          </p:nvPr>
        </p:nvSpPr>
        <p:spPr/>
        <p:txBody>
          <a:bodyPr>
            <a:normAutofit/>
          </a:bodyPr>
          <a:lstStyle/>
          <a:p>
            <a:r>
              <a:rPr lang="en-US" b="1" dirty="0" err="1" smtClean="0"/>
              <a:t>Islamophobia</a:t>
            </a:r>
            <a:r>
              <a:rPr lang="en-US" dirty="0" smtClean="0"/>
              <a:t> is an </a:t>
            </a:r>
            <a:r>
              <a:rPr lang="en-US" dirty="0"/>
              <a:t>outlook or world-view involving an </a:t>
            </a:r>
            <a:r>
              <a:rPr lang="en-US" b="1" dirty="0"/>
              <a:t>unfounded dread </a:t>
            </a:r>
            <a:r>
              <a:rPr lang="en-US" dirty="0"/>
              <a:t>and </a:t>
            </a:r>
            <a:r>
              <a:rPr lang="en-US" b="1" dirty="0"/>
              <a:t>dislike</a:t>
            </a:r>
            <a:r>
              <a:rPr lang="en-US" dirty="0"/>
              <a:t> of Muslims, which results in practices of </a:t>
            </a:r>
            <a:r>
              <a:rPr lang="en-US" b="1" dirty="0"/>
              <a:t>exclusion and discrimination </a:t>
            </a:r>
            <a:endParaRPr lang="en-US" b="1" dirty="0" smtClean="0"/>
          </a:p>
          <a:p>
            <a:pPr marL="68580" indent="0">
              <a:buNone/>
            </a:pPr>
            <a:endParaRPr lang="en-US" dirty="0" smtClean="0"/>
          </a:p>
        </p:txBody>
      </p:sp>
      <p:sp>
        <p:nvSpPr>
          <p:cNvPr id="4" name="Slide Number Placeholder 3"/>
          <p:cNvSpPr>
            <a:spLocks noGrp="1"/>
          </p:cNvSpPr>
          <p:nvPr>
            <p:ph type="sldNum" sz="quarter" idx="12"/>
          </p:nvPr>
        </p:nvSpPr>
        <p:spPr/>
        <p:txBody>
          <a:bodyPr/>
          <a:lstStyle/>
          <a:p>
            <a:fld id="{076629CB-7937-4506-A327-ACF88B95BB03}" type="slidenum">
              <a:rPr lang="en-US" smtClean="0"/>
              <a:t>5</a:t>
            </a:fld>
            <a:endParaRPr lang="en-US" dirty="0"/>
          </a:p>
        </p:txBody>
      </p:sp>
    </p:spTree>
    <p:extLst>
      <p:ext uri="{BB962C8B-B14F-4D97-AF65-F5344CB8AC3E}">
        <p14:creationId xmlns:p14="http://schemas.microsoft.com/office/powerpoint/2010/main" val="704505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“hate emails”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"Kill her and be done with it. I agree she is here to kill us. She is sick and she needs to be deported."</a:t>
            </a:r>
          </a:p>
          <a:p>
            <a:pPr lvl="0"/>
            <a:r>
              <a:rPr lang="en-GB" dirty="0"/>
              <a:t>"We will burn down your mosques, draper head Muslim."</a:t>
            </a:r>
          </a:p>
          <a:p>
            <a:pPr lvl="0"/>
            <a:r>
              <a:rPr lang="en-GB" dirty="0"/>
              <a:t>"Why did Canadians let her in? Ship her back."</a:t>
            </a:r>
          </a:p>
          <a:p>
            <a:pPr lvl="0"/>
            <a:r>
              <a:rPr lang="en-GB" dirty="0"/>
              <a:t>"Why don't you get out of my country? You're a disgusting piece of trash and you are definitely not wanted here by the majority of actual Canadians."</a:t>
            </a:r>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50</a:t>
            </a:fld>
            <a:endParaRPr lang="en-US" dirty="0"/>
          </a:p>
        </p:txBody>
      </p:sp>
    </p:spTree>
    <p:extLst>
      <p:ext uri="{BB962C8B-B14F-4D97-AF65-F5344CB8AC3E}">
        <p14:creationId xmlns:p14="http://schemas.microsoft.com/office/powerpoint/2010/main" val="840316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Creeping Sharia</a:t>
            </a:r>
            <a:endParaRPr lang="en-US" dirty="0"/>
          </a:p>
        </p:txBody>
      </p:sp>
      <p:pic>
        <p:nvPicPr>
          <p:cNvPr id="5" name="Content Placeholder 4" descr="download.jpg"/>
          <p:cNvPicPr>
            <a:picLocks noGrp="1" noChangeAspect="1"/>
          </p:cNvPicPr>
          <p:nvPr>
            <p:ph idx="1"/>
          </p:nvPr>
        </p:nvPicPr>
        <p:blipFill>
          <a:blip r:embed="rId2">
            <a:extLst>
              <a:ext uri="{28A0092B-C50C-407E-A947-70E740481C1C}">
                <a14:useLocalDpi xmlns:a14="http://schemas.microsoft.com/office/drawing/2010/main" val="0"/>
              </a:ext>
            </a:extLst>
          </a:blip>
          <a:srcRect t="3191" b="3191"/>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51</a:t>
            </a:fld>
            <a:endParaRPr lang="en-US" dirty="0"/>
          </a:p>
        </p:txBody>
      </p:sp>
    </p:spTree>
    <p:extLst>
      <p:ext uri="{BB962C8B-B14F-4D97-AF65-F5344CB8AC3E}">
        <p14:creationId xmlns:p14="http://schemas.microsoft.com/office/powerpoint/2010/main" val="1167742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Sharia Trap</a:t>
            </a:r>
            <a:endParaRPr lang="en-US" dirty="0"/>
          </a:p>
        </p:txBody>
      </p:sp>
      <p:pic>
        <p:nvPicPr>
          <p:cNvPr id="5" name="Content Placeholder 4" descr="ac0e0bb0ef.jpg"/>
          <p:cNvPicPr>
            <a:picLocks noGrp="1" noChangeAspect="1"/>
          </p:cNvPicPr>
          <p:nvPr>
            <p:ph idx="1"/>
          </p:nvPr>
        </p:nvPicPr>
        <p:blipFill>
          <a:blip r:embed="rId2">
            <a:extLst>
              <a:ext uri="{28A0092B-C50C-407E-A947-70E740481C1C}">
                <a14:useLocalDpi xmlns:a14="http://schemas.microsoft.com/office/drawing/2010/main" val="0"/>
              </a:ext>
            </a:extLst>
          </a:blip>
          <a:srcRect l="-18274" r="-18274"/>
          <a:stretch>
            <a:fillRect/>
          </a:stretch>
        </p:blipFill>
        <p:spPr>
          <a:xfrm>
            <a:off x="994334" y="2465371"/>
            <a:ext cx="7073900" cy="3662363"/>
          </a:xfrm>
        </p:spPr>
      </p:pic>
      <p:sp>
        <p:nvSpPr>
          <p:cNvPr id="4" name="Slide Number Placeholder 3"/>
          <p:cNvSpPr>
            <a:spLocks noGrp="1"/>
          </p:cNvSpPr>
          <p:nvPr>
            <p:ph type="sldNum" sz="quarter" idx="12"/>
          </p:nvPr>
        </p:nvSpPr>
        <p:spPr/>
        <p:txBody>
          <a:bodyPr/>
          <a:lstStyle/>
          <a:p>
            <a:fld id="{076629CB-7937-4506-A327-ACF88B95BB03}" type="slidenum">
              <a:rPr lang="en-US" smtClean="0"/>
              <a:t>52</a:t>
            </a:fld>
            <a:endParaRPr lang="en-US" dirty="0"/>
          </a:p>
        </p:txBody>
      </p:sp>
    </p:spTree>
    <p:extLst>
      <p:ext uri="{BB962C8B-B14F-4D97-AF65-F5344CB8AC3E}">
        <p14:creationId xmlns:p14="http://schemas.microsoft.com/office/powerpoint/2010/main" val="1375387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Speech Not Sharia</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watch?time_continue</a:t>
            </a:r>
            <a:r>
              <a:rPr lang="en-US" dirty="0"/>
              <a:t>=63&amp;v=b6BYHsebbPk</a:t>
            </a:r>
          </a:p>
        </p:txBody>
      </p:sp>
      <p:sp>
        <p:nvSpPr>
          <p:cNvPr id="4" name="Slide Number Placeholder 3"/>
          <p:cNvSpPr>
            <a:spLocks noGrp="1"/>
          </p:cNvSpPr>
          <p:nvPr>
            <p:ph type="sldNum" sz="quarter" idx="12"/>
          </p:nvPr>
        </p:nvSpPr>
        <p:spPr/>
        <p:txBody>
          <a:bodyPr/>
          <a:lstStyle/>
          <a:p>
            <a:fld id="{076629CB-7937-4506-A327-ACF88B95BB03}" type="slidenum">
              <a:rPr lang="en-US" smtClean="0"/>
              <a:t>53</a:t>
            </a:fld>
            <a:endParaRPr lang="en-US" dirty="0"/>
          </a:p>
        </p:txBody>
      </p:sp>
    </p:spTree>
    <p:extLst>
      <p:ext uri="{BB962C8B-B14F-4D97-AF65-F5344CB8AC3E}">
        <p14:creationId xmlns:p14="http://schemas.microsoft.com/office/powerpoint/2010/main" val="1457887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fight </a:t>
            </a:r>
            <a:r>
              <a:rPr lang="en-US" dirty="0" err="1" smtClean="0"/>
              <a:t>Islamophobia</a:t>
            </a:r>
            <a:r>
              <a:rPr lang="en-US" dirty="0" smtClean="0"/>
              <a:t>?</a:t>
            </a:r>
            <a:endParaRPr lang="en-US" dirty="0"/>
          </a:p>
        </p:txBody>
      </p:sp>
      <p:pic>
        <p:nvPicPr>
          <p:cNvPr id="5" name="Content Placeholder 4" descr="images.jpg"/>
          <p:cNvPicPr>
            <a:picLocks noGrp="1" noChangeAspect="1"/>
          </p:cNvPicPr>
          <p:nvPr>
            <p:ph idx="1"/>
          </p:nvPr>
        </p:nvPicPr>
        <p:blipFill>
          <a:blip r:embed="rId2">
            <a:extLst>
              <a:ext uri="{28A0092B-C50C-407E-A947-70E740481C1C}">
                <a14:useLocalDpi xmlns:a14="http://schemas.microsoft.com/office/drawing/2010/main" val="0"/>
              </a:ext>
            </a:extLst>
          </a:blip>
          <a:srcRect t="4702" b="4702"/>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54</a:t>
            </a:fld>
            <a:endParaRPr lang="en-US" dirty="0"/>
          </a:p>
        </p:txBody>
      </p:sp>
    </p:spTree>
    <p:extLst>
      <p:ext uri="{BB962C8B-B14F-4D97-AF65-F5344CB8AC3E}">
        <p14:creationId xmlns:p14="http://schemas.microsoft.com/office/powerpoint/2010/main" val="26875681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Legally: Challenges and Hate Crime Prosecutions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55</a:t>
            </a:fld>
            <a:endParaRPr lang="en-US" dirty="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2" y="2731069"/>
            <a:ext cx="7024742" cy="2159000"/>
          </a:xfrm>
          <a:prstGeom prst="rect">
            <a:avLst/>
          </a:prstGeom>
        </p:spPr>
      </p:pic>
    </p:spTree>
    <p:extLst>
      <p:ext uri="{BB962C8B-B14F-4D97-AF65-F5344CB8AC3E}">
        <p14:creationId xmlns:p14="http://schemas.microsoft.com/office/powerpoint/2010/main" val="249190977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solidarity</a:t>
            </a:r>
            <a:endParaRPr lang="en-US" dirty="0"/>
          </a:p>
        </p:txBody>
      </p:sp>
      <p:pic>
        <p:nvPicPr>
          <p:cNvPr id="5" name="Content Placeholder 4" descr="download.jpg"/>
          <p:cNvPicPr>
            <a:picLocks noGrp="1" noChangeAspect="1"/>
          </p:cNvPicPr>
          <p:nvPr>
            <p:ph idx="1"/>
          </p:nvPr>
        </p:nvPicPr>
        <p:blipFill>
          <a:blip r:embed="rId2">
            <a:extLst>
              <a:ext uri="{28A0092B-C50C-407E-A947-70E740481C1C}">
                <a14:useLocalDpi xmlns:a14="http://schemas.microsoft.com/office/drawing/2010/main" val="0"/>
              </a:ext>
            </a:extLst>
          </a:blip>
          <a:srcRect l="3937" r="3937"/>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56</a:t>
            </a:fld>
            <a:endParaRPr lang="en-US" dirty="0"/>
          </a:p>
        </p:txBody>
      </p:sp>
    </p:spTree>
    <p:extLst>
      <p:ext uri="{BB962C8B-B14F-4D97-AF65-F5344CB8AC3E}">
        <p14:creationId xmlns:p14="http://schemas.microsoft.com/office/powerpoint/2010/main" val="767957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Reclaiming the Narrative</a:t>
            </a:r>
            <a:endParaRPr lang="en-US" dirty="0"/>
          </a:p>
        </p:txBody>
      </p:sp>
      <p:pic>
        <p:nvPicPr>
          <p:cNvPr id="5" name="Content Placeholder 4" descr="Maker-Hands-1-1024x721.jpg"/>
          <p:cNvPicPr>
            <a:picLocks noGrp="1" noChangeAspect="1"/>
          </p:cNvPicPr>
          <p:nvPr>
            <p:ph idx="1"/>
          </p:nvPr>
        </p:nvPicPr>
        <p:blipFill>
          <a:blip r:embed="rId2">
            <a:extLst>
              <a:ext uri="{28A0092B-C50C-407E-A947-70E740481C1C}">
                <a14:useLocalDpi xmlns:a14="http://schemas.microsoft.com/office/drawing/2010/main" val="0"/>
              </a:ext>
            </a:extLst>
          </a:blip>
          <a:srcRect t="13238" b="13238"/>
          <a:stretch>
            <a:fillRect/>
          </a:stretch>
        </p:blipFill>
        <p:spPr/>
      </p:pic>
      <p:sp>
        <p:nvSpPr>
          <p:cNvPr id="4" name="Slide Number Placeholder 3"/>
          <p:cNvSpPr>
            <a:spLocks noGrp="1"/>
          </p:cNvSpPr>
          <p:nvPr>
            <p:ph type="sldNum" sz="quarter" idx="12"/>
          </p:nvPr>
        </p:nvSpPr>
        <p:spPr/>
        <p:txBody>
          <a:bodyPr/>
          <a:lstStyle/>
          <a:p>
            <a:fld id="{076629CB-7937-4506-A327-ACF88B95BB03}" type="slidenum">
              <a:rPr lang="en-US" smtClean="0"/>
              <a:t>57</a:t>
            </a:fld>
            <a:endParaRPr lang="en-US" dirty="0"/>
          </a:p>
        </p:txBody>
      </p:sp>
    </p:spTree>
    <p:extLst>
      <p:ext uri="{BB962C8B-B14F-4D97-AF65-F5344CB8AC3E}">
        <p14:creationId xmlns:p14="http://schemas.microsoft.com/office/powerpoint/2010/main" val="13546393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1027664"/>
            <a:ext cx="7024744" cy="1143000"/>
          </a:xfrm>
        </p:spPr>
        <p:txBody>
          <a:bodyPr/>
          <a:lstStyle/>
          <a:p>
            <a:pPr algn="ctr"/>
            <a:r>
              <a:rPr lang="en-US" smtClean="0"/>
              <a:t>Your Thoughts</a:t>
            </a:r>
            <a:r>
              <a:rPr lang="en-US" dirty="0" smtClean="0"/>
              <a:t>…</a:t>
            </a:r>
            <a:endParaRPr lang="en-US" dirty="0"/>
          </a:p>
        </p:txBody>
      </p:sp>
      <p:pic>
        <p:nvPicPr>
          <p:cNvPr id="5" name="Content Placeholder 4"/>
          <p:cNvPicPr>
            <a:picLocks noGrp="1" noChangeAspect="1"/>
          </p:cNvPicPr>
          <p:nvPr>
            <p:ph idx="1"/>
          </p:nvPr>
        </p:nvPicPr>
        <p:blipFill>
          <a:blip r:embed="rId2"/>
          <a:srcRect t="23315" b="23315"/>
          <a:stretch>
            <a:fillRect/>
          </a:stretch>
        </p:blipFill>
        <p:spPr>
          <a:xfrm>
            <a:off x="1043492" y="2170664"/>
            <a:ext cx="6777317" cy="3661965"/>
          </a:xfrm>
        </p:spPr>
      </p:pic>
      <p:sp>
        <p:nvSpPr>
          <p:cNvPr id="4" name="Slide Number Placeholder 3"/>
          <p:cNvSpPr>
            <a:spLocks noGrp="1"/>
          </p:cNvSpPr>
          <p:nvPr>
            <p:ph type="sldNum" sz="quarter" idx="12"/>
          </p:nvPr>
        </p:nvSpPr>
        <p:spPr/>
        <p:txBody>
          <a:bodyPr/>
          <a:lstStyle/>
          <a:p>
            <a:fld id="{076629CB-7937-4506-A327-ACF88B95BB03}" type="slidenum">
              <a:rPr lang="en-US" smtClean="0"/>
              <a:t>58</a:t>
            </a:fld>
            <a:endParaRPr lang="en-US" dirty="0"/>
          </a:p>
        </p:txBody>
      </p:sp>
    </p:spTree>
    <p:extLst>
      <p:ext uri="{BB962C8B-B14F-4D97-AF65-F5344CB8AC3E}">
        <p14:creationId xmlns:p14="http://schemas.microsoft.com/office/powerpoint/2010/main" val="16040123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or New?</a:t>
            </a:r>
            <a:endParaRPr lang="en-US" dirty="0"/>
          </a:p>
        </p:txBody>
      </p:sp>
      <p:sp>
        <p:nvSpPr>
          <p:cNvPr id="3" name="Content Placeholder 2"/>
          <p:cNvSpPr>
            <a:spLocks noGrp="1"/>
          </p:cNvSpPr>
          <p:nvPr>
            <p:ph idx="1"/>
          </p:nvPr>
        </p:nvSpPr>
        <p:spPr/>
        <p:txBody>
          <a:bodyPr/>
          <a:lstStyle/>
          <a:p>
            <a:pPr lvl="0"/>
            <a:r>
              <a:rPr lang="en-US" dirty="0" smtClean="0"/>
              <a:t>The word </a:t>
            </a:r>
            <a:r>
              <a:rPr lang="en-US" b="1" dirty="0" err="1" smtClean="0"/>
              <a:t>Islamophobia</a:t>
            </a:r>
            <a:r>
              <a:rPr lang="en-US" b="1" dirty="0" smtClean="0"/>
              <a:t> </a:t>
            </a:r>
            <a:r>
              <a:rPr lang="en-US" dirty="0" smtClean="0"/>
              <a:t>did not enter into “common parlance” until early 90’s.</a:t>
            </a:r>
          </a:p>
          <a:p>
            <a:r>
              <a:rPr lang="en-US" dirty="0"/>
              <a:t>Patel, Humphries and </a:t>
            </a:r>
            <a:r>
              <a:rPr lang="en-US" dirty="0" err="1"/>
              <a:t>Naik</a:t>
            </a:r>
            <a:r>
              <a:rPr lang="en-US" dirty="0"/>
              <a:t> </a:t>
            </a:r>
            <a:r>
              <a:rPr lang="en-US" dirty="0" smtClean="0"/>
              <a:t>(1998) claim that </a:t>
            </a:r>
            <a:r>
              <a:rPr lang="en-US" b="1" dirty="0" err="1" smtClean="0"/>
              <a:t>Islamophobia</a:t>
            </a:r>
            <a:r>
              <a:rPr lang="en-US" dirty="0" smtClean="0"/>
              <a:t> </a:t>
            </a:r>
            <a:r>
              <a:rPr lang="en-US" dirty="0"/>
              <a:t>has always been present in Western countries and cultures. In the last two decades, it has become accentuated, explicit and extreme”</a:t>
            </a:r>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6</a:t>
            </a:fld>
            <a:endParaRPr lang="en-US" dirty="0"/>
          </a:p>
        </p:txBody>
      </p:sp>
    </p:spTree>
    <p:extLst>
      <p:ext uri="{BB962C8B-B14F-4D97-AF65-F5344CB8AC3E}">
        <p14:creationId xmlns:p14="http://schemas.microsoft.com/office/powerpoint/2010/main" val="29448804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Alphonse-Étienne </a:t>
            </a:r>
            <a:r>
              <a:rPr lang="en-US" dirty="0" err="1" smtClean="0"/>
              <a:t>Dinet</a:t>
            </a:r>
            <a:r>
              <a:rPr lang="en-US" dirty="0" smtClean="0"/>
              <a:t> (1861 -1929) Orientalist Painter</a:t>
            </a:r>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7</a:t>
            </a:fld>
            <a:endParaRPr lang="en-US" dirty="0"/>
          </a:p>
        </p:txBody>
      </p:sp>
      <p:sp>
        <p:nvSpPr>
          <p:cNvPr id="6" name="Content Placeholder 5"/>
          <p:cNvSpPr>
            <a:spLocks noGrp="1"/>
          </p:cNvSpPr>
          <p:nvPr>
            <p:ph idx="1"/>
          </p:nvPr>
        </p:nvSpPr>
        <p:spPr/>
        <p:txBody>
          <a:bodyPr/>
          <a:lstStyle/>
          <a:p>
            <a:r>
              <a:rPr lang="en-US" dirty="0" smtClean="0"/>
              <a:t>He is considered as the first author who has used and introduced the word </a:t>
            </a:r>
            <a:r>
              <a:rPr lang="en-US" b="1" dirty="0" err="1" smtClean="0"/>
              <a:t>Islamophobia</a:t>
            </a:r>
            <a:r>
              <a:rPr lang="en-US" dirty="0" smtClean="0"/>
              <a:t> in an essay in </a:t>
            </a:r>
            <a:r>
              <a:rPr lang="en-US" i="1" dirty="0" err="1" smtClean="0"/>
              <a:t>L’Orient</a:t>
            </a:r>
            <a:r>
              <a:rPr lang="en-US" i="1" dirty="0" smtClean="0"/>
              <a:t> vu de </a:t>
            </a:r>
            <a:r>
              <a:rPr lang="en-US" i="1" dirty="0" err="1" smtClean="0"/>
              <a:t>l’Occident</a:t>
            </a:r>
            <a:r>
              <a:rPr lang="en-US" i="1" dirty="0" smtClean="0"/>
              <a:t> </a:t>
            </a:r>
            <a:r>
              <a:rPr lang="en-US" dirty="0" smtClean="0"/>
              <a:t>in 1922</a:t>
            </a:r>
            <a:endParaRPr lang="en-US" dirty="0"/>
          </a:p>
        </p:txBody>
      </p:sp>
    </p:spTree>
    <p:extLst>
      <p:ext uri="{BB962C8B-B14F-4D97-AF65-F5344CB8AC3E}">
        <p14:creationId xmlns:p14="http://schemas.microsoft.com/office/powerpoint/2010/main" val="3988273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Canada </a:t>
            </a:r>
            <a:r>
              <a:rPr lang="en-US" dirty="0"/>
              <a:t>in 2017</a:t>
            </a:r>
          </a:p>
        </p:txBody>
      </p:sp>
      <p:sp>
        <p:nvSpPr>
          <p:cNvPr id="3" name="Content Placeholder 2"/>
          <p:cNvSpPr>
            <a:spLocks noGrp="1"/>
          </p:cNvSpPr>
          <p:nvPr>
            <p:ph idx="1"/>
          </p:nvPr>
        </p:nvSpPr>
        <p:spPr/>
        <p:txBody>
          <a:bodyPr>
            <a:normAutofit lnSpcReduction="10000"/>
          </a:bodyPr>
          <a:lstStyle/>
          <a:p>
            <a:pPr lvl="0"/>
            <a:r>
              <a:rPr lang="en-CA" b="1" dirty="0"/>
              <a:t>47% of Canadians support banning headscarves in public </a:t>
            </a:r>
            <a:r>
              <a:rPr lang="en-CA" dirty="0"/>
              <a:t>(compared with 30% of Americans</a:t>
            </a:r>
            <a:r>
              <a:rPr lang="en-CA" dirty="0" smtClean="0"/>
              <a:t>)</a:t>
            </a:r>
            <a:endParaRPr lang="en-GB" dirty="0"/>
          </a:p>
          <a:p>
            <a:pPr lvl="0"/>
            <a:r>
              <a:rPr lang="en-CA" b="1" dirty="0"/>
              <a:t>51% support government surveillance of mosques </a:t>
            </a:r>
            <a:r>
              <a:rPr lang="en-CA" dirty="0"/>
              <a:t>(as compared to 46% of </a:t>
            </a:r>
            <a:r>
              <a:rPr lang="en-CA" dirty="0" smtClean="0"/>
              <a:t>Americans</a:t>
            </a:r>
            <a:r>
              <a:rPr lang="en-CA" dirty="0"/>
              <a:t>)</a:t>
            </a:r>
            <a:endParaRPr lang="en-GB" dirty="0"/>
          </a:p>
          <a:p>
            <a:r>
              <a:rPr lang="en-CA" b="1" dirty="0"/>
              <a:t>31% of Canadians approve of American President </a:t>
            </a:r>
            <a:r>
              <a:rPr lang="en-CA" dirty="0"/>
              <a:t>Donald Trump’s restrictions on travellers from Muslim-majority countries</a:t>
            </a:r>
            <a:endParaRPr lang="en-US"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8</a:t>
            </a:fld>
            <a:endParaRPr lang="en-US" dirty="0"/>
          </a:p>
        </p:txBody>
      </p:sp>
    </p:spTree>
    <p:extLst>
      <p:ext uri="{BB962C8B-B14F-4D97-AF65-F5344CB8AC3E}">
        <p14:creationId xmlns:p14="http://schemas.microsoft.com/office/powerpoint/2010/main" val="325914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Canada in 2017</a:t>
            </a:r>
            <a:endParaRPr lang="en-US" dirty="0"/>
          </a:p>
        </p:txBody>
      </p:sp>
      <p:sp>
        <p:nvSpPr>
          <p:cNvPr id="3" name="Content Placeholder 2"/>
          <p:cNvSpPr>
            <a:spLocks noGrp="1"/>
          </p:cNvSpPr>
          <p:nvPr>
            <p:ph idx="1"/>
          </p:nvPr>
        </p:nvSpPr>
        <p:spPr/>
        <p:txBody>
          <a:bodyPr>
            <a:normAutofit lnSpcReduction="10000"/>
          </a:bodyPr>
          <a:lstStyle/>
          <a:p>
            <a:pPr lvl="0"/>
            <a:r>
              <a:rPr lang="en-CA" dirty="0"/>
              <a:t>46% of Canadians have an unfavourable view of Islam – more than for any other religious tradition; </a:t>
            </a:r>
            <a:endParaRPr lang="en-GB" dirty="0"/>
          </a:p>
          <a:p>
            <a:r>
              <a:rPr lang="en-CA" dirty="0"/>
              <a:t>F</a:t>
            </a:r>
            <a:r>
              <a:rPr lang="en-CA" dirty="0" smtClean="0"/>
              <a:t>ewer </a:t>
            </a:r>
            <a:r>
              <a:rPr lang="en-CA" dirty="0"/>
              <a:t>than half of Canadians would find it “acceptable” for one of their children to marry a Muslim – lower than for any other religious group</a:t>
            </a:r>
            <a:r>
              <a:rPr lang="en-GB" dirty="0"/>
              <a:t> </a:t>
            </a:r>
            <a:endParaRPr lang="en-GB" dirty="0" smtClean="0"/>
          </a:p>
          <a:p>
            <a:r>
              <a:rPr lang="en-CA" dirty="0" smtClean="0"/>
              <a:t>http</a:t>
            </a:r>
            <a:r>
              <a:rPr lang="en-CA" dirty="0"/>
              <a:t>://</a:t>
            </a:r>
            <a:r>
              <a:rPr lang="en-CA" dirty="0" err="1"/>
              <a:t>angusreid.org</a:t>
            </a:r>
            <a:r>
              <a:rPr lang="en-CA" dirty="0"/>
              <a:t>/religious-trends-2017/.</a:t>
            </a:r>
            <a:endParaRPr lang="en-GB" dirty="0"/>
          </a:p>
          <a:p>
            <a:endParaRPr lang="en-US" dirty="0"/>
          </a:p>
        </p:txBody>
      </p:sp>
      <p:sp>
        <p:nvSpPr>
          <p:cNvPr id="4" name="Slide Number Placeholder 3"/>
          <p:cNvSpPr>
            <a:spLocks noGrp="1"/>
          </p:cNvSpPr>
          <p:nvPr>
            <p:ph type="sldNum" sz="quarter" idx="12"/>
          </p:nvPr>
        </p:nvSpPr>
        <p:spPr/>
        <p:txBody>
          <a:bodyPr/>
          <a:lstStyle/>
          <a:p>
            <a:fld id="{076629CB-7937-4506-A327-ACF88B95BB03}" type="slidenum">
              <a:rPr lang="en-US" smtClean="0"/>
              <a:t>9</a:t>
            </a:fld>
            <a:endParaRPr lang="en-US" dirty="0"/>
          </a:p>
        </p:txBody>
      </p:sp>
    </p:spTree>
    <p:extLst>
      <p:ext uri="{BB962C8B-B14F-4D97-AF65-F5344CB8AC3E}">
        <p14:creationId xmlns:p14="http://schemas.microsoft.com/office/powerpoint/2010/main" val="2521733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11463</TotalTime>
  <Words>1551</Words>
  <Application>Microsoft Macintosh PowerPoint</Application>
  <PresentationFormat>On-screen Show (4:3)</PresentationFormat>
  <Paragraphs>193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Austin</vt:lpstr>
      <vt:lpstr>Islamophobia</vt:lpstr>
      <vt:lpstr>Introduction</vt:lpstr>
      <vt:lpstr>What does Islamophobia mean?</vt:lpstr>
      <vt:lpstr>Oxford English Dictionary</vt:lpstr>
      <vt:lpstr>  In the Runnymede Trust  Report, the Commission on British Muslims and Islamophobia (1996) </vt:lpstr>
      <vt:lpstr>Old or New?</vt:lpstr>
      <vt:lpstr>Alphonse-Étienne Dinet (1861 -1929) Orientalist Painter</vt:lpstr>
      <vt:lpstr>Survey: Canada in 2017</vt:lpstr>
      <vt:lpstr>Survey: Canada in 2017</vt:lpstr>
      <vt:lpstr>Survey: Canada in 2017</vt:lpstr>
      <vt:lpstr>Hate Crimes in Canada ( Statistics 2016)</vt:lpstr>
      <vt:lpstr>Islamophobia</vt:lpstr>
      <vt:lpstr>Media </vt:lpstr>
      <vt:lpstr>Media</vt:lpstr>
      <vt:lpstr>Media Bias</vt:lpstr>
      <vt:lpstr>Double standards</vt:lpstr>
      <vt:lpstr>The War on Terror (2001)</vt:lpstr>
      <vt:lpstr>Linking Islam to Terrorism</vt:lpstr>
      <vt:lpstr>A Plan to Attack Veterans Affairs Office</vt:lpstr>
      <vt:lpstr>One of the Most Heinous Crimes in Canadian history </vt:lpstr>
      <vt:lpstr>A “Group of Murderous Misfit”</vt:lpstr>
      <vt:lpstr>Alexandre Bissonnette, a shy, timid and an introvert</vt:lpstr>
      <vt:lpstr>Identity Politics</vt:lpstr>
      <vt:lpstr>The Reasonable Accommodations Debate in Quebec (2008)</vt:lpstr>
      <vt:lpstr>The Charter of Values (2013)</vt:lpstr>
      <vt:lpstr>Canadian Senate Committee February 2015</vt:lpstr>
      <vt:lpstr>The same Senate Committee June 2015</vt:lpstr>
      <vt:lpstr>Barbaric Culture Practices</vt:lpstr>
      <vt:lpstr>The Niqab election 2015</vt:lpstr>
      <vt:lpstr>Real Consequences of Islamophobia</vt:lpstr>
      <vt:lpstr>   First Protest of PEGIDA (Patriotic Europeans Against the Islamisation of the West) Sept. 2015 Toronto</vt:lpstr>
      <vt:lpstr>September 19, 2015 in Toronto</vt:lpstr>
      <vt:lpstr>Muslim pregnant woman attacked in Montreal Oct. 2015</vt:lpstr>
      <vt:lpstr>Cold Lake Mosque vandalized Nov. 2015 </vt:lpstr>
      <vt:lpstr>Peterborough Mosque attacked Nov. 2015</vt:lpstr>
      <vt:lpstr>Muslim woman attacked in London, Ontario, June 2016</vt:lpstr>
      <vt:lpstr>Quebec City Mosque Vandalized summer 2016</vt:lpstr>
      <vt:lpstr>Quebec City Shooting, Jan. 2017</vt:lpstr>
      <vt:lpstr>Toronto Mosque Protest February 2017</vt:lpstr>
      <vt:lpstr>Report on Hate crimes 2013</vt:lpstr>
      <vt:lpstr>Hate Crimes</vt:lpstr>
      <vt:lpstr>Statistics</vt:lpstr>
      <vt:lpstr>Statistics</vt:lpstr>
      <vt:lpstr>Statistics</vt:lpstr>
      <vt:lpstr>Incidents on Canadian Universities</vt:lpstr>
      <vt:lpstr>Quran destroyed at a peel District School Board meeting in March 2017</vt:lpstr>
      <vt:lpstr>Peel Imam received death threat for religious accomodation in schools August 2017</vt:lpstr>
      <vt:lpstr>The Reaction Against M-103</vt:lpstr>
      <vt:lpstr>Politically: Motion#103 by Iqra Khaled</vt:lpstr>
      <vt:lpstr>From the “hate emails”</vt:lpstr>
      <vt:lpstr>Creeping Sharia</vt:lpstr>
      <vt:lpstr>Sharia Trap</vt:lpstr>
      <vt:lpstr>Free Speech Not Sharia</vt:lpstr>
      <vt:lpstr>How to fight Islamophobia?</vt:lpstr>
      <vt:lpstr>Legally: Challenges and Hate Crime Prosecutions</vt:lpstr>
      <vt:lpstr>Education and solidarity</vt:lpstr>
      <vt:lpstr>Reclaiming the Narrative</vt:lpstr>
      <vt:lpstr>Your Thoughts…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Islam</dc:title>
  <dc:creator>Monia Mazigh</dc:creator>
  <cp:lastModifiedBy>Monia Mazigh</cp:lastModifiedBy>
  <cp:revision>107</cp:revision>
  <dcterms:created xsi:type="dcterms:W3CDTF">2014-06-10T13:51:45Z</dcterms:created>
  <dcterms:modified xsi:type="dcterms:W3CDTF">2017-12-01T20:04:41Z</dcterms:modified>
</cp:coreProperties>
</file>