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60"/>
  </p:notesMasterIdLst>
  <p:handoutMasterIdLst>
    <p:handoutMasterId r:id="rId61"/>
  </p:handoutMasterIdLst>
  <p:sldIdLst>
    <p:sldId id="256" r:id="rId2"/>
    <p:sldId id="257" r:id="rId3"/>
    <p:sldId id="259" r:id="rId4"/>
    <p:sldId id="258" r:id="rId5"/>
    <p:sldId id="261" r:id="rId6"/>
    <p:sldId id="301" r:id="rId7"/>
    <p:sldId id="262" r:id="rId8"/>
    <p:sldId id="320" r:id="rId9"/>
    <p:sldId id="318" r:id="rId10"/>
    <p:sldId id="319" r:id="rId11"/>
    <p:sldId id="338" r:id="rId12"/>
    <p:sldId id="313" r:id="rId13"/>
    <p:sldId id="323" r:id="rId14"/>
    <p:sldId id="328" r:id="rId15"/>
    <p:sldId id="324" r:id="rId16"/>
    <p:sldId id="326" r:id="rId17"/>
    <p:sldId id="277" r:id="rId18"/>
    <p:sldId id="308" r:id="rId19"/>
    <p:sldId id="314" r:id="rId20"/>
    <p:sldId id="316" r:id="rId21"/>
    <p:sldId id="315" r:id="rId22"/>
    <p:sldId id="317" r:id="rId23"/>
    <p:sldId id="276" r:id="rId24"/>
    <p:sldId id="266" r:id="rId25"/>
    <p:sldId id="287" r:id="rId26"/>
    <p:sldId id="304" r:id="rId27"/>
    <p:sldId id="305" r:id="rId28"/>
    <p:sldId id="283" r:id="rId29"/>
    <p:sldId id="267" r:id="rId30"/>
    <p:sldId id="336" r:id="rId31"/>
    <p:sldId id="281" r:id="rId32"/>
    <p:sldId id="331" r:id="rId33"/>
    <p:sldId id="302" r:id="rId34"/>
    <p:sldId id="280" r:id="rId35"/>
    <p:sldId id="284" r:id="rId36"/>
    <p:sldId id="286" r:id="rId37"/>
    <p:sldId id="282" r:id="rId38"/>
    <p:sldId id="303" r:id="rId39"/>
    <p:sldId id="290" r:id="rId40"/>
    <p:sldId id="306" r:id="rId41"/>
    <p:sldId id="327" r:id="rId42"/>
    <p:sldId id="307" r:id="rId43"/>
    <p:sldId id="293" r:id="rId44"/>
    <p:sldId id="291" r:id="rId45"/>
    <p:sldId id="335" r:id="rId46"/>
    <p:sldId id="332" r:id="rId47"/>
    <p:sldId id="333" r:id="rId48"/>
    <p:sldId id="321" r:id="rId49"/>
    <p:sldId id="279" r:id="rId50"/>
    <p:sldId id="322" r:id="rId51"/>
    <p:sldId id="330" r:id="rId52"/>
    <p:sldId id="329" r:id="rId53"/>
    <p:sldId id="334" r:id="rId54"/>
    <p:sldId id="285" r:id="rId55"/>
    <p:sldId id="295" r:id="rId56"/>
    <p:sldId id="337" r:id="rId57"/>
    <p:sldId id="296" r:id="rId58"/>
    <p:sldId id="271" r:id="rId59"/>
  </p:sldIdLst>
  <p:sldSz cx="9144000" cy="6858000" type="screen4x3"/>
  <p:notesSz cx="7010400" cy="92964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urce Comment" initials="DVX3" lastIdx="0" clrIdx="1"/>
  <p:cmAuthor id="1" name="Target Comment" initials="DVX3" lastIdx="8" clrIdx="2"/>
  <p:cmAuthor id="2" name="Andrée" initials="AS" lastIdx="8" clrIdx="3">
    <p:extLst>
      <p:ext uri="{19B8F6BF-5375-455C-9EA6-DF929625EA0E}">
        <p15:presenceInfo xmlns:p15="http://schemas.microsoft.com/office/powerpoint/2012/main" userId="André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81" autoAdjust="0"/>
    <p:restoredTop sz="86395" autoAdjust="0"/>
  </p:normalViewPr>
  <p:slideViewPr>
    <p:cSldViewPr snapToGrid="0" snapToObjects="1">
      <p:cViewPr varScale="1">
        <p:scale>
          <a:sx n="96" d="100"/>
          <a:sy n="96" d="100"/>
        </p:scale>
        <p:origin x="1476" y="84"/>
      </p:cViewPr>
      <p:guideLst>
        <p:guide orient="horz" pos="2160"/>
        <p:guide pos="2880"/>
      </p:guideLst>
    </p:cSldViewPr>
  </p:slideViewPr>
  <p:outlineViewPr>
    <p:cViewPr>
      <p:scale>
        <a:sx n="33" d="100"/>
        <a:sy n="33" d="100"/>
      </p:scale>
      <p:origin x="0" y="-7857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7B746F8-7BB9-8841-B513-B418AF1D1CBD}" type="datetimeFigureOut">
              <a:rPr lang="en-US" smtClean="0"/>
              <a:t>12/5/2017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600EBB2-7042-8D4C-8A31-5F00F22CBD4C}" type="slidenum">
              <a:rPr lang="en-US" smtClean="0"/>
              <a:t>‹N°›</a:t>
            </a:fld>
            <a:endParaRPr lang="en-US"/>
          </a:p>
        </p:txBody>
      </p:sp>
    </p:spTree>
    <p:extLst>
      <p:ext uri="{BB962C8B-B14F-4D97-AF65-F5344CB8AC3E}">
        <p14:creationId xmlns:p14="http://schemas.microsoft.com/office/powerpoint/2010/main" val="25587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819736F-C90A-A44D-BC52-8E0856AE46B6}" type="datetimeFigureOut">
              <a:rPr lang="en-US" smtClean="0"/>
              <a:t>12/5/2017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8204E-3926-0845-B5A4-E886462B716D}" type="slidenum">
              <a:rPr lang="en-US" smtClean="0"/>
              <a:t>‹N°›</a:t>
            </a:fld>
            <a:endParaRPr lang="en-US"/>
          </a:p>
        </p:txBody>
      </p:sp>
    </p:spTree>
    <p:extLst>
      <p:ext uri="{BB962C8B-B14F-4D97-AF65-F5344CB8AC3E}">
        <p14:creationId xmlns:p14="http://schemas.microsoft.com/office/powerpoint/2010/main" val="22570994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smtClean="0"/>
              <a:t>L'islamophobie : remède ou piège</a:t>
            </a:r>
            <a:endParaRPr lang="fr-CA" dirty="0"/>
          </a:p>
        </p:txBody>
      </p:sp>
      <p:sp>
        <p:nvSpPr>
          <p:cNvPr id="4" name="Espace réservé du numéro de diapositive 3"/>
          <p:cNvSpPr>
            <a:spLocks noGrp="1"/>
          </p:cNvSpPr>
          <p:nvPr>
            <p:ph type="sldNum" sz="quarter" idx="10"/>
          </p:nvPr>
        </p:nvSpPr>
        <p:spPr/>
        <p:txBody>
          <a:bodyPr/>
          <a:lstStyle/>
          <a:p>
            <a:fld id="{E798204E-3926-0845-B5A4-E886462B716D}" type="slidenum">
              <a:rPr lang="en-US" smtClean="0"/>
              <a:t>52</a:t>
            </a:fld>
            <a:endParaRPr lang="en-US"/>
          </a:p>
        </p:txBody>
      </p:sp>
    </p:spTree>
    <p:extLst>
      <p:ext uri="{BB962C8B-B14F-4D97-AF65-F5344CB8AC3E}">
        <p14:creationId xmlns:p14="http://schemas.microsoft.com/office/powerpoint/2010/main" val="348990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dup0" fmla="*/ 0 w 9144000"/>
                <a:gd name="connsiteY0dup0" fmla="*/ 1270659 h 1330035"/>
                <a:gd name="connsiteX1dup0" fmla="*/ 1674420 w 9144000"/>
                <a:gd name="connsiteY1dup0" fmla="*/ 1318160 h 1330035"/>
                <a:gd name="connsiteX2dup0" fmla="*/ 4120737 w 9144000"/>
                <a:gd name="connsiteY2dup0" fmla="*/ 1199407 h 1330035"/>
                <a:gd name="connsiteX3dup0" fmla="*/ 7172696 w 9144000"/>
                <a:gd name="connsiteY3dup0" fmla="*/ 760020 h 1330035"/>
                <a:gd name="connsiteX4dup0" fmla="*/ 9144000 w 9144000"/>
                <a:gd name="connsiteY4dup0" fmla="*/ 0 h 1330035"/>
                <a:gd name="connsiteX0dup0dup1" fmla="*/ 0 w 9144000"/>
                <a:gd name="connsiteY0dup0dup1" fmla="*/ 1270659 h 1330035"/>
                <a:gd name="connsiteX1dup0dup1" fmla="*/ 1674420 w 9144000"/>
                <a:gd name="connsiteY1dup0dup1" fmla="*/ 1318160 h 1330035"/>
                <a:gd name="connsiteX2dup0dup1" fmla="*/ 4120737 w 9144000"/>
                <a:gd name="connsiteY2dup0dup1" fmla="*/ 1199407 h 1330035"/>
                <a:gd name="connsiteX3dup0dup1" fmla="*/ 7172696 w 9144000"/>
                <a:gd name="connsiteY3dup0dup1" fmla="*/ 760020 h 1330035"/>
                <a:gd name="connsiteX4dup0dup1" fmla="*/ 9144000 w 9144000"/>
                <a:gd name="connsiteY4dup0dup1" fmla="*/ 0 h 1330035"/>
                <a:gd name="connsiteX0dup0dup1dup2" fmla="*/ 0 w 9144000"/>
                <a:gd name="connsiteY0dup0dup1dup2" fmla="*/ 1270659 h 1330035"/>
                <a:gd name="connsiteX1dup0dup1dup2" fmla="*/ 1674420 w 9144000"/>
                <a:gd name="connsiteY1dup0dup1dup2" fmla="*/ 1318160 h 1330035"/>
                <a:gd name="connsiteX2dup0dup1dup2" fmla="*/ 4120737 w 9144000"/>
                <a:gd name="connsiteY2dup0dup1dup2" fmla="*/ 1199407 h 1330035"/>
                <a:gd name="connsiteX3dup0dup1dup2" fmla="*/ 7172696 w 9144000"/>
                <a:gd name="connsiteY3dup0dup1dup2" fmla="*/ 760020 h 1330035"/>
                <a:gd name="connsiteX4dup0dup1dup2" fmla="*/ 9144000 w 9144000"/>
                <a:gd name="connsiteY4dup0dup1dup2" fmla="*/ 0 h 1330035"/>
                <a:gd name="connsiteX0dup0dup1dup2dup3" fmla="*/ 0 w 9144000"/>
                <a:gd name="connsiteY0dup0dup1dup2dup3" fmla="*/ 1116279 h 1175655"/>
                <a:gd name="connsiteX1dup0dup1dup2dup3" fmla="*/ 1674420 w 9144000"/>
                <a:gd name="connsiteY1dup0dup1dup2dup3" fmla="*/ 1163780 h 1175655"/>
                <a:gd name="connsiteX2dup0dup1dup2dup3" fmla="*/ 4120737 w 9144000"/>
                <a:gd name="connsiteY2dup0dup1dup2dup3" fmla="*/ 1045027 h 1175655"/>
                <a:gd name="connsiteX3dup0dup1dup2dup3" fmla="*/ 7172696 w 9144000"/>
                <a:gd name="connsiteY3dup0dup1dup2dup3" fmla="*/ 605640 h 1175655"/>
                <a:gd name="connsiteX4dup0dup1dup2dup3" fmla="*/ 9144000 w 9144000"/>
                <a:gd name="connsiteY4dup0dup1dup2dup3" fmla="*/ 0 h 11756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261499"/>
                <a:gd name="connsiteY0dup0" fmla="*/ 105098 h 1388236"/>
                <a:gd name="connsiteX1dup0" fmla="*/ 56357 w 1261499"/>
                <a:gd name="connsiteY1dup0" fmla="*/ 0 h 1388236"/>
                <a:gd name="connsiteX2dup0" fmla="*/ 865241 w 1261499"/>
                <a:gd name="connsiteY2dup0" fmla="*/ 0 h 1388236"/>
                <a:gd name="connsiteX3dup0" fmla="*/ 1261499 w 1261499"/>
                <a:gd name="connsiteY3dup0" fmla="*/ 694118 h 1388236"/>
                <a:gd name="connsiteX4dup0" fmla="*/ 865241 w 1261499"/>
                <a:gd name="connsiteY4dup0" fmla="*/ 1388236 h 1388236"/>
                <a:gd name="connsiteX5dup0" fmla="*/ 56357 w 1261499"/>
                <a:gd name="connsiteY5dup0" fmla="*/ 1388236 h 1388236"/>
                <a:gd name="connsiteX6dup0" fmla="*/ 0 w 1261499"/>
                <a:gd name="connsiteY6dup0" fmla="*/ 105098 h 1388236"/>
                <a:gd name="connsiteX0dup0dup1" fmla="*/ 0 w 1261499"/>
                <a:gd name="connsiteY0dup0dup1" fmla="*/ 105098 h 1388236"/>
                <a:gd name="connsiteX1dup0dup1" fmla="*/ 56357 w 1261499"/>
                <a:gd name="connsiteY1dup0dup1" fmla="*/ 0 h 1388236"/>
                <a:gd name="connsiteX2dup0dup1" fmla="*/ 865241 w 1261499"/>
                <a:gd name="connsiteY2dup0dup1" fmla="*/ 0 h 1388236"/>
                <a:gd name="connsiteX3dup0dup1" fmla="*/ 1261499 w 1261499"/>
                <a:gd name="connsiteY3dup0dup1" fmla="*/ 694118 h 1388236"/>
                <a:gd name="connsiteX4dup0dup1" fmla="*/ 865241 w 1261499"/>
                <a:gd name="connsiteY4dup0dup1" fmla="*/ 1388236 h 1388236"/>
                <a:gd name="connsiteX5dup0dup1" fmla="*/ 744578 w 1261499"/>
                <a:gd name="connsiteY5dup0dup1" fmla="*/ 1387893 h 1388236"/>
                <a:gd name="connsiteX6dup0dup1" fmla="*/ 0 w 1261499"/>
                <a:gd name="connsiteY6dup0dup1" fmla="*/ 10509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118 h 1388236"/>
                <a:gd name="connsiteX1dup0" fmla="*/ 396258 w 1601400"/>
                <a:gd name="connsiteY1dup0" fmla="*/ 0 h 1388236"/>
                <a:gd name="connsiteX2dup0" fmla="*/ 474029 w 1601400"/>
                <a:gd name="connsiteY2dup0" fmla="*/ 4016 h 1388236"/>
                <a:gd name="connsiteX3dup0" fmla="*/ 1601400 w 1601400"/>
                <a:gd name="connsiteY3dup0" fmla="*/ 694118 h 1388236"/>
                <a:gd name="connsiteX4dup0" fmla="*/ 1205142 w 1601400"/>
                <a:gd name="connsiteY4dup0" fmla="*/ 1388236 h 1388236"/>
                <a:gd name="connsiteX5dup0" fmla="*/ 396258 w 1601400"/>
                <a:gd name="connsiteY5dup0" fmla="*/ 1388236 h 1388236"/>
                <a:gd name="connsiteX6dup0" fmla="*/ 0 w 1601400"/>
                <a:gd name="connsiteY6dup0" fmla="*/ 694118 h 1388236"/>
                <a:gd name="connsiteX0dup0dup1" fmla="*/ 0 w 1243407"/>
                <a:gd name="connsiteY0dup0dup1" fmla="*/ 694118 h 1388236"/>
                <a:gd name="connsiteX1dup0dup1" fmla="*/ 396258 w 1243407"/>
                <a:gd name="connsiteY1dup0dup1" fmla="*/ 0 h 1388236"/>
                <a:gd name="connsiteX2dup0dup1" fmla="*/ 474029 w 1243407"/>
                <a:gd name="connsiteY2dup0dup1" fmla="*/ 4016 h 1388236"/>
                <a:gd name="connsiteX3dup0dup1" fmla="*/ 1243407 w 1243407"/>
                <a:gd name="connsiteY3dup0dup1" fmla="*/ 1325983 h 1388236"/>
                <a:gd name="connsiteX4dup0dup1" fmla="*/ 1205142 w 1243407"/>
                <a:gd name="connsiteY4dup0dup1" fmla="*/ 1388236 h 1388236"/>
                <a:gd name="connsiteX5dup0dup1" fmla="*/ 396258 w 1243407"/>
                <a:gd name="connsiteY5dup0dup1" fmla="*/ 1388236 h 1388236"/>
                <a:gd name="connsiteX6dup0dup1" fmla="*/ 0 w 1243407"/>
                <a:gd name="connsiteY6dup0dup1" fmla="*/ 69411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704 h 1388822"/>
                <a:gd name="connsiteX1dup0" fmla="*/ 396258 w 1601400"/>
                <a:gd name="connsiteY1dup0" fmla="*/ 586 h 1388822"/>
                <a:gd name="connsiteX2dup0" fmla="*/ 482002 w 1601400"/>
                <a:gd name="connsiteY2dup0" fmla="*/ 0 h 1388822"/>
                <a:gd name="connsiteX3dup0" fmla="*/ 1601400 w 1601400"/>
                <a:gd name="connsiteY3dup0" fmla="*/ 694704 h 1388822"/>
                <a:gd name="connsiteX4dup0" fmla="*/ 1205142 w 1601400"/>
                <a:gd name="connsiteY4dup0" fmla="*/ 1388822 h 1388822"/>
                <a:gd name="connsiteX5dup0" fmla="*/ 396258 w 1601400"/>
                <a:gd name="connsiteY5dup0" fmla="*/ 1388822 h 1388822"/>
                <a:gd name="connsiteX6dup0" fmla="*/ 0 w 1601400"/>
                <a:gd name="connsiteY6dup0" fmla="*/ 694704 h 1388822"/>
                <a:gd name="connsiteX0dup0dup1" fmla="*/ 0 w 1241871"/>
                <a:gd name="connsiteY0dup0dup1" fmla="*/ 694704 h 1388822"/>
                <a:gd name="connsiteX1dup0dup1" fmla="*/ 396258 w 1241871"/>
                <a:gd name="connsiteY1dup0dup1" fmla="*/ 586 h 1388822"/>
                <a:gd name="connsiteX2dup0dup1" fmla="*/ 482002 w 1241871"/>
                <a:gd name="connsiteY2dup0dup1" fmla="*/ 0 h 1388822"/>
                <a:gd name="connsiteX3dup0dup1" fmla="*/ 1241871 w 1241871"/>
                <a:gd name="connsiteY3dup0dup1" fmla="*/ 1323912 h 1388822"/>
                <a:gd name="connsiteX4dup0dup1" fmla="*/ 1205142 w 1241871"/>
                <a:gd name="connsiteY4dup0dup1" fmla="*/ 1388822 h 1388822"/>
                <a:gd name="connsiteX5dup0dup1" fmla="*/ 396258 w 1241871"/>
                <a:gd name="connsiteY5dup0dup1" fmla="*/ 1388822 h 1388822"/>
                <a:gd name="connsiteX6dup0dup1" fmla="*/ 0 w 1241871"/>
                <a:gd name="connsiteY6dup0dup1" fmla="*/ 694704 h 1388822"/>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fr-CA"/>
              <a:t>Click to edit Master title style</a:t>
            </a:r>
            <a:endParaRPr lang="en-US"/>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Click to edit Master subtitle style</a:t>
            </a:r>
            <a:endParaRPr lang="en-US"/>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2F133B0-103E-4A43-ADD9-8BDB089D761C}" type="datetime1">
              <a:rPr lang="en-CA" smtClean="0"/>
              <a:t>05/12/2017</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t>‹N°›</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5CB1F96A-2A8D-2946-B9BB-D670DC1C5948}" type="datetime1">
              <a:rPr lang="en-CA"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fr-CA"/>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E5C94E43-9A08-7A43-9A2D-3B2E6B783746}" type="datetime1">
              <a:rPr lang="en-CA"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Content Placeholder 2"/>
          <p:cNvSpPr>
            <a:spLocks noGrp="1"/>
          </p:cNvSpPr>
          <p:nvPr>
            <p:ph idx="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10"/>
          </p:nvPr>
        </p:nvSpPr>
        <p:spPr/>
        <p:txBody>
          <a:bodyPr/>
          <a:lstStyle/>
          <a:p>
            <a:fld id="{855A5FB7-DF31-A946-8ECA-9CD960454340}" type="datetime1">
              <a:rPr lang="en-CA"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fr-CA"/>
              <a:t>Click to edit Master title style</a:t>
            </a:r>
            <a:endParaRPr lang="en-US"/>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p:nvPr>
        </p:nvSpPr>
        <p:spPr/>
        <p:txBody>
          <a:bodyPr/>
          <a:lstStyle/>
          <a:p>
            <a:fld id="{FA46DA8D-3615-9D43-9732-9CBF93799172}" type="datetime1">
              <a:rPr lang="en-CA" smtClean="0"/>
              <a:t>05/12/2017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5" name="Date Placeholder 4"/>
          <p:cNvSpPr>
            <a:spLocks noGrp="1"/>
          </p:cNvSpPr>
          <p:nvPr>
            <p:ph type="dt" sz="half" idx="10"/>
          </p:nvPr>
        </p:nvSpPr>
        <p:spPr/>
        <p:txBody>
          <a:bodyPr/>
          <a:lstStyle/>
          <a:p>
            <a:fld id="{AB962082-798C-1D42-A530-ED9DC977A4B3}" type="datetime1">
              <a:rPr lang="en-CA" smtClean="0"/>
              <a:t>05/12/2017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‹N°›</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11" name="Content Placeholder 10"/>
          <p:cNvSpPr>
            <a:spLocks noGrp="1"/>
          </p:cNvSpPr>
          <p:nvPr>
            <p:ph sz="quarter" idx="14"/>
          </p:nvPr>
        </p:nvSpPr>
        <p:spPr>
          <a:xfrm>
            <a:off x="4645152" y="2313431"/>
            <a:ext cx="3419856" cy="3493008"/>
          </a:xfrm>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7" name="Date Placeholder 6"/>
          <p:cNvSpPr>
            <a:spLocks noGrp="1"/>
          </p:cNvSpPr>
          <p:nvPr>
            <p:ph type="dt" sz="half" idx="10"/>
          </p:nvPr>
        </p:nvSpPr>
        <p:spPr/>
        <p:txBody>
          <a:bodyPr/>
          <a:lstStyle/>
          <a:p>
            <a:fld id="{8FA98F9C-A748-BA44-9B47-A6623EA1E493}" type="datetime1">
              <a:rPr lang="en-CA" smtClean="0"/>
              <a:t>05/12/2017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Click to edit Master title style</a:t>
            </a:r>
            <a:endParaRPr lang="en-US"/>
          </a:p>
        </p:txBody>
      </p:sp>
      <p:sp>
        <p:nvSpPr>
          <p:cNvPr id="3" name="Date Placeholder 2"/>
          <p:cNvSpPr>
            <a:spLocks noGrp="1"/>
          </p:cNvSpPr>
          <p:nvPr>
            <p:ph type="dt" sz="half" idx="10"/>
          </p:nvPr>
        </p:nvSpPr>
        <p:spPr/>
        <p:txBody>
          <a:bodyPr/>
          <a:lstStyle/>
          <a:p>
            <a:fld id="{0711085E-107B-B64D-8FFE-AD63FFDE4265}" type="datetime1">
              <a:rPr lang="en-CA" smtClean="0"/>
              <a:t>05/12/2017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7796A-E3F9-1441-844C-911669A9C0F9}" type="datetime1">
              <a:rPr lang="en-CA" smtClean="0"/>
              <a:t>05/12/2017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dup0" fmla="*/ 0 w 9144000"/>
                <a:gd name="connsiteY0dup0" fmla="*/ 1270659 h 1330035"/>
                <a:gd name="connsiteX1dup0" fmla="*/ 1674420 w 9144000"/>
                <a:gd name="connsiteY1dup0" fmla="*/ 1318160 h 1330035"/>
                <a:gd name="connsiteX2dup0" fmla="*/ 4120737 w 9144000"/>
                <a:gd name="connsiteY2dup0" fmla="*/ 1199407 h 1330035"/>
                <a:gd name="connsiteX3dup0" fmla="*/ 7172696 w 9144000"/>
                <a:gd name="connsiteY3dup0" fmla="*/ 760020 h 1330035"/>
                <a:gd name="connsiteX4dup0" fmla="*/ 9144000 w 9144000"/>
                <a:gd name="connsiteY4dup0" fmla="*/ 0 h 1330035"/>
                <a:gd name="connsiteX0dup0dup1" fmla="*/ 0 w 9144000"/>
                <a:gd name="connsiteY0dup0dup1" fmla="*/ 1270659 h 1330035"/>
                <a:gd name="connsiteX1dup0dup1" fmla="*/ 1674420 w 9144000"/>
                <a:gd name="connsiteY1dup0dup1" fmla="*/ 1318160 h 1330035"/>
                <a:gd name="connsiteX2dup0dup1" fmla="*/ 4120737 w 9144000"/>
                <a:gd name="connsiteY2dup0dup1" fmla="*/ 1199407 h 1330035"/>
                <a:gd name="connsiteX3dup0dup1" fmla="*/ 7172696 w 9144000"/>
                <a:gd name="connsiteY3dup0dup1" fmla="*/ 760020 h 1330035"/>
                <a:gd name="connsiteX4dup0dup1" fmla="*/ 9144000 w 9144000"/>
                <a:gd name="connsiteY4dup0dup1" fmla="*/ 0 h 1330035"/>
                <a:gd name="connsiteX0dup0dup1dup2" fmla="*/ 0 w 9144000"/>
                <a:gd name="connsiteY0dup0dup1dup2" fmla="*/ 1270659 h 1330035"/>
                <a:gd name="connsiteX1dup0dup1dup2" fmla="*/ 1674420 w 9144000"/>
                <a:gd name="connsiteY1dup0dup1dup2" fmla="*/ 1318160 h 1330035"/>
                <a:gd name="connsiteX2dup0dup1dup2" fmla="*/ 4120737 w 9144000"/>
                <a:gd name="connsiteY2dup0dup1dup2" fmla="*/ 1199407 h 1330035"/>
                <a:gd name="connsiteX3dup0dup1dup2" fmla="*/ 7172696 w 9144000"/>
                <a:gd name="connsiteY3dup0dup1dup2" fmla="*/ 760020 h 1330035"/>
                <a:gd name="connsiteX4dup0dup1dup2" fmla="*/ 9144000 w 9144000"/>
                <a:gd name="connsiteY4dup0dup1dup2" fmla="*/ 0 h 1330035"/>
                <a:gd name="connsiteX0dup0dup1dup2dup3" fmla="*/ 0 w 9144000"/>
                <a:gd name="connsiteY0dup0dup1dup2dup3" fmla="*/ 1116279 h 1175655"/>
                <a:gd name="connsiteX1dup0dup1dup2dup3" fmla="*/ 1674420 w 9144000"/>
                <a:gd name="connsiteY1dup0dup1dup2dup3" fmla="*/ 1163780 h 1175655"/>
                <a:gd name="connsiteX2dup0dup1dup2dup3" fmla="*/ 4120737 w 9144000"/>
                <a:gd name="connsiteY2dup0dup1dup2dup3" fmla="*/ 1045027 h 1175655"/>
                <a:gd name="connsiteX3dup0dup1dup2dup3" fmla="*/ 7172696 w 9144000"/>
                <a:gd name="connsiteY3dup0dup1dup2dup3" fmla="*/ 605640 h 1175655"/>
                <a:gd name="connsiteX4dup0dup1dup2dup3" fmla="*/ 9144000 w 9144000"/>
                <a:gd name="connsiteY4dup0dup1dup2dup3" fmla="*/ 0 h 11756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261499"/>
                <a:gd name="connsiteY0dup0" fmla="*/ 105098 h 1388236"/>
                <a:gd name="connsiteX1dup0" fmla="*/ 56357 w 1261499"/>
                <a:gd name="connsiteY1dup0" fmla="*/ 0 h 1388236"/>
                <a:gd name="connsiteX2dup0" fmla="*/ 865241 w 1261499"/>
                <a:gd name="connsiteY2dup0" fmla="*/ 0 h 1388236"/>
                <a:gd name="connsiteX3dup0" fmla="*/ 1261499 w 1261499"/>
                <a:gd name="connsiteY3dup0" fmla="*/ 694118 h 1388236"/>
                <a:gd name="connsiteX4dup0" fmla="*/ 865241 w 1261499"/>
                <a:gd name="connsiteY4dup0" fmla="*/ 1388236 h 1388236"/>
                <a:gd name="connsiteX5dup0" fmla="*/ 56357 w 1261499"/>
                <a:gd name="connsiteY5dup0" fmla="*/ 1388236 h 1388236"/>
                <a:gd name="connsiteX6dup0" fmla="*/ 0 w 1261499"/>
                <a:gd name="connsiteY6dup0" fmla="*/ 105098 h 1388236"/>
                <a:gd name="connsiteX0dup0dup1" fmla="*/ 0 w 1261499"/>
                <a:gd name="connsiteY0dup0dup1" fmla="*/ 105098 h 1388236"/>
                <a:gd name="connsiteX1dup0dup1" fmla="*/ 56357 w 1261499"/>
                <a:gd name="connsiteY1dup0dup1" fmla="*/ 0 h 1388236"/>
                <a:gd name="connsiteX2dup0dup1" fmla="*/ 865241 w 1261499"/>
                <a:gd name="connsiteY2dup0dup1" fmla="*/ 0 h 1388236"/>
                <a:gd name="connsiteX3dup0dup1" fmla="*/ 1261499 w 1261499"/>
                <a:gd name="connsiteY3dup0dup1" fmla="*/ 694118 h 1388236"/>
                <a:gd name="connsiteX4dup0dup1" fmla="*/ 865241 w 1261499"/>
                <a:gd name="connsiteY4dup0dup1" fmla="*/ 1388236 h 1388236"/>
                <a:gd name="connsiteX5dup0dup1" fmla="*/ 744578 w 1261499"/>
                <a:gd name="connsiteY5dup0dup1" fmla="*/ 1387893 h 1388236"/>
                <a:gd name="connsiteX6dup0dup1" fmla="*/ 0 w 1261499"/>
                <a:gd name="connsiteY6dup0dup1" fmla="*/ 10509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118 h 1388236"/>
                <a:gd name="connsiteX1dup0" fmla="*/ 396258 w 1601400"/>
                <a:gd name="connsiteY1dup0" fmla="*/ 0 h 1388236"/>
                <a:gd name="connsiteX2dup0" fmla="*/ 474029 w 1601400"/>
                <a:gd name="connsiteY2dup0" fmla="*/ 4016 h 1388236"/>
                <a:gd name="connsiteX3dup0" fmla="*/ 1601400 w 1601400"/>
                <a:gd name="connsiteY3dup0" fmla="*/ 694118 h 1388236"/>
                <a:gd name="connsiteX4dup0" fmla="*/ 1205142 w 1601400"/>
                <a:gd name="connsiteY4dup0" fmla="*/ 1388236 h 1388236"/>
                <a:gd name="connsiteX5dup0" fmla="*/ 396258 w 1601400"/>
                <a:gd name="connsiteY5dup0" fmla="*/ 1388236 h 1388236"/>
                <a:gd name="connsiteX6dup0" fmla="*/ 0 w 1601400"/>
                <a:gd name="connsiteY6dup0" fmla="*/ 694118 h 1388236"/>
                <a:gd name="connsiteX0dup0dup1" fmla="*/ 0 w 1243407"/>
                <a:gd name="connsiteY0dup0dup1" fmla="*/ 694118 h 1388236"/>
                <a:gd name="connsiteX1dup0dup1" fmla="*/ 396258 w 1243407"/>
                <a:gd name="connsiteY1dup0dup1" fmla="*/ 0 h 1388236"/>
                <a:gd name="connsiteX2dup0dup1" fmla="*/ 474029 w 1243407"/>
                <a:gd name="connsiteY2dup0dup1" fmla="*/ 4016 h 1388236"/>
                <a:gd name="connsiteX3dup0dup1" fmla="*/ 1243407 w 1243407"/>
                <a:gd name="connsiteY3dup0dup1" fmla="*/ 1325983 h 1388236"/>
                <a:gd name="connsiteX4dup0dup1" fmla="*/ 1205142 w 1243407"/>
                <a:gd name="connsiteY4dup0dup1" fmla="*/ 1388236 h 1388236"/>
                <a:gd name="connsiteX5dup0dup1" fmla="*/ 396258 w 1243407"/>
                <a:gd name="connsiteY5dup0dup1" fmla="*/ 1388236 h 1388236"/>
                <a:gd name="connsiteX6dup0dup1" fmla="*/ 0 w 1243407"/>
                <a:gd name="connsiteY6dup0dup1" fmla="*/ 69411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704 h 1388822"/>
                <a:gd name="connsiteX1dup0" fmla="*/ 396258 w 1601400"/>
                <a:gd name="connsiteY1dup0" fmla="*/ 586 h 1388822"/>
                <a:gd name="connsiteX2dup0" fmla="*/ 482002 w 1601400"/>
                <a:gd name="connsiteY2dup0" fmla="*/ 0 h 1388822"/>
                <a:gd name="connsiteX3dup0" fmla="*/ 1601400 w 1601400"/>
                <a:gd name="connsiteY3dup0" fmla="*/ 694704 h 1388822"/>
                <a:gd name="connsiteX4dup0" fmla="*/ 1205142 w 1601400"/>
                <a:gd name="connsiteY4dup0" fmla="*/ 1388822 h 1388822"/>
                <a:gd name="connsiteX5dup0" fmla="*/ 396258 w 1601400"/>
                <a:gd name="connsiteY5dup0" fmla="*/ 1388822 h 1388822"/>
                <a:gd name="connsiteX6dup0" fmla="*/ 0 w 1601400"/>
                <a:gd name="connsiteY6dup0" fmla="*/ 694704 h 1388822"/>
                <a:gd name="connsiteX0dup0dup1" fmla="*/ 0 w 1241871"/>
                <a:gd name="connsiteY0dup0dup1" fmla="*/ 694704 h 1388822"/>
                <a:gd name="connsiteX1dup0dup1" fmla="*/ 396258 w 1241871"/>
                <a:gd name="connsiteY1dup0dup1" fmla="*/ 586 h 1388822"/>
                <a:gd name="connsiteX2dup0dup1" fmla="*/ 482002 w 1241871"/>
                <a:gd name="connsiteY2dup0dup1" fmla="*/ 0 h 1388822"/>
                <a:gd name="connsiteX3dup0dup1" fmla="*/ 1241871 w 1241871"/>
                <a:gd name="connsiteY3dup0dup1" fmla="*/ 1323912 h 1388822"/>
                <a:gd name="connsiteX4dup0dup1" fmla="*/ 1205142 w 1241871"/>
                <a:gd name="connsiteY4dup0dup1" fmla="*/ 1388822 h 1388822"/>
                <a:gd name="connsiteX5dup0dup1" fmla="*/ 396258 w 1241871"/>
                <a:gd name="connsiteY5dup0dup1" fmla="*/ 1388822 h 1388822"/>
                <a:gd name="connsiteX6dup0dup1" fmla="*/ 0 w 1241871"/>
                <a:gd name="connsiteY6dup0dup1" fmla="*/ 694704 h 1388822"/>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DD54E48-7DAB-3644-A160-19DBC59DB02F}" type="datetime1">
              <a:rPr lang="en-CA" smtClean="0"/>
              <a:t>05/12/2017</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t>‹N°›</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fr-CA"/>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dup0" fmla="*/ 0 w 9144000"/>
                <a:gd name="connsiteY0dup0" fmla="*/ 1270659 h 1330035"/>
                <a:gd name="connsiteX1dup0" fmla="*/ 1674420 w 9144000"/>
                <a:gd name="connsiteY1dup0" fmla="*/ 1318160 h 1330035"/>
                <a:gd name="connsiteX2dup0" fmla="*/ 4120737 w 9144000"/>
                <a:gd name="connsiteY2dup0" fmla="*/ 1199407 h 1330035"/>
                <a:gd name="connsiteX3dup0" fmla="*/ 7172696 w 9144000"/>
                <a:gd name="connsiteY3dup0" fmla="*/ 760020 h 1330035"/>
                <a:gd name="connsiteX4dup0" fmla="*/ 9144000 w 9144000"/>
                <a:gd name="connsiteY4dup0" fmla="*/ 0 h 1330035"/>
                <a:gd name="connsiteX0dup0dup1" fmla="*/ 0 w 9144000"/>
                <a:gd name="connsiteY0dup0dup1" fmla="*/ 1270659 h 1330035"/>
                <a:gd name="connsiteX1dup0dup1" fmla="*/ 1674420 w 9144000"/>
                <a:gd name="connsiteY1dup0dup1" fmla="*/ 1318160 h 1330035"/>
                <a:gd name="connsiteX2dup0dup1" fmla="*/ 4120737 w 9144000"/>
                <a:gd name="connsiteY2dup0dup1" fmla="*/ 1199407 h 1330035"/>
                <a:gd name="connsiteX3dup0dup1" fmla="*/ 7172696 w 9144000"/>
                <a:gd name="connsiteY3dup0dup1" fmla="*/ 760020 h 1330035"/>
                <a:gd name="connsiteX4dup0dup1" fmla="*/ 9144000 w 9144000"/>
                <a:gd name="connsiteY4dup0dup1" fmla="*/ 0 h 1330035"/>
                <a:gd name="connsiteX0dup0dup1dup2" fmla="*/ 0 w 9144000"/>
                <a:gd name="connsiteY0dup0dup1dup2" fmla="*/ 1270659 h 1330035"/>
                <a:gd name="connsiteX1dup0dup1dup2" fmla="*/ 1674420 w 9144000"/>
                <a:gd name="connsiteY1dup0dup1dup2" fmla="*/ 1318160 h 1330035"/>
                <a:gd name="connsiteX2dup0dup1dup2" fmla="*/ 4120737 w 9144000"/>
                <a:gd name="connsiteY2dup0dup1dup2" fmla="*/ 1199407 h 1330035"/>
                <a:gd name="connsiteX3dup0dup1dup2" fmla="*/ 7172696 w 9144000"/>
                <a:gd name="connsiteY3dup0dup1dup2" fmla="*/ 760020 h 1330035"/>
                <a:gd name="connsiteX4dup0dup1dup2" fmla="*/ 9144000 w 9144000"/>
                <a:gd name="connsiteY4dup0dup1dup2" fmla="*/ 0 h 1330035"/>
                <a:gd name="connsiteX0dup0dup1dup2dup3" fmla="*/ 0 w 9144000"/>
                <a:gd name="connsiteY0dup0dup1dup2dup3" fmla="*/ 1116279 h 1175655"/>
                <a:gd name="connsiteX1dup0dup1dup2dup3" fmla="*/ 1674420 w 9144000"/>
                <a:gd name="connsiteY1dup0dup1dup2dup3" fmla="*/ 1163780 h 1175655"/>
                <a:gd name="connsiteX2dup0dup1dup2dup3" fmla="*/ 4120737 w 9144000"/>
                <a:gd name="connsiteY2dup0dup1dup2dup3" fmla="*/ 1045027 h 1175655"/>
                <a:gd name="connsiteX3dup0dup1dup2dup3" fmla="*/ 7172696 w 9144000"/>
                <a:gd name="connsiteY3dup0dup1dup2dup3" fmla="*/ 605640 h 1175655"/>
                <a:gd name="connsiteX4dup0dup1dup2dup3" fmla="*/ 9144000 w 9144000"/>
                <a:gd name="connsiteY4dup0dup1dup2dup3" fmla="*/ 0 h 11756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261499"/>
                <a:gd name="connsiteY0dup0" fmla="*/ 105098 h 1388236"/>
                <a:gd name="connsiteX1dup0" fmla="*/ 56357 w 1261499"/>
                <a:gd name="connsiteY1dup0" fmla="*/ 0 h 1388236"/>
                <a:gd name="connsiteX2dup0" fmla="*/ 865241 w 1261499"/>
                <a:gd name="connsiteY2dup0" fmla="*/ 0 h 1388236"/>
                <a:gd name="connsiteX3dup0" fmla="*/ 1261499 w 1261499"/>
                <a:gd name="connsiteY3dup0" fmla="*/ 694118 h 1388236"/>
                <a:gd name="connsiteX4dup0" fmla="*/ 865241 w 1261499"/>
                <a:gd name="connsiteY4dup0" fmla="*/ 1388236 h 1388236"/>
                <a:gd name="connsiteX5dup0" fmla="*/ 56357 w 1261499"/>
                <a:gd name="connsiteY5dup0" fmla="*/ 1388236 h 1388236"/>
                <a:gd name="connsiteX6dup0" fmla="*/ 0 w 1261499"/>
                <a:gd name="connsiteY6dup0" fmla="*/ 105098 h 1388236"/>
                <a:gd name="connsiteX0dup0dup1" fmla="*/ 0 w 1261499"/>
                <a:gd name="connsiteY0dup0dup1" fmla="*/ 105098 h 1388236"/>
                <a:gd name="connsiteX1dup0dup1" fmla="*/ 56357 w 1261499"/>
                <a:gd name="connsiteY1dup0dup1" fmla="*/ 0 h 1388236"/>
                <a:gd name="connsiteX2dup0dup1" fmla="*/ 865241 w 1261499"/>
                <a:gd name="connsiteY2dup0dup1" fmla="*/ 0 h 1388236"/>
                <a:gd name="connsiteX3dup0dup1" fmla="*/ 1261499 w 1261499"/>
                <a:gd name="connsiteY3dup0dup1" fmla="*/ 694118 h 1388236"/>
                <a:gd name="connsiteX4dup0dup1" fmla="*/ 865241 w 1261499"/>
                <a:gd name="connsiteY4dup0dup1" fmla="*/ 1388236 h 1388236"/>
                <a:gd name="connsiteX5dup0dup1" fmla="*/ 744578 w 1261499"/>
                <a:gd name="connsiteY5dup0dup1" fmla="*/ 1387893 h 1388236"/>
                <a:gd name="connsiteX6dup0dup1" fmla="*/ 0 w 1261499"/>
                <a:gd name="connsiteY6dup0dup1" fmla="*/ 10509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118 h 1388236"/>
                <a:gd name="connsiteX1dup0" fmla="*/ 396258 w 1601400"/>
                <a:gd name="connsiteY1dup0" fmla="*/ 0 h 1388236"/>
                <a:gd name="connsiteX2dup0" fmla="*/ 474029 w 1601400"/>
                <a:gd name="connsiteY2dup0" fmla="*/ 4016 h 1388236"/>
                <a:gd name="connsiteX3dup0" fmla="*/ 1601400 w 1601400"/>
                <a:gd name="connsiteY3dup0" fmla="*/ 694118 h 1388236"/>
                <a:gd name="connsiteX4dup0" fmla="*/ 1205142 w 1601400"/>
                <a:gd name="connsiteY4dup0" fmla="*/ 1388236 h 1388236"/>
                <a:gd name="connsiteX5dup0" fmla="*/ 396258 w 1601400"/>
                <a:gd name="connsiteY5dup0" fmla="*/ 1388236 h 1388236"/>
                <a:gd name="connsiteX6dup0" fmla="*/ 0 w 1601400"/>
                <a:gd name="connsiteY6dup0" fmla="*/ 694118 h 1388236"/>
                <a:gd name="connsiteX0dup0dup1" fmla="*/ 0 w 1243407"/>
                <a:gd name="connsiteY0dup0dup1" fmla="*/ 694118 h 1388236"/>
                <a:gd name="connsiteX1dup0dup1" fmla="*/ 396258 w 1243407"/>
                <a:gd name="connsiteY1dup0dup1" fmla="*/ 0 h 1388236"/>
                <a:gd name="connsiteX2dup0dup1" fmla="*/ 474029 w 1243407"/>
                <a:gd name="connsiteY2dup0dup1" fmla="*/ 4016 h 1388236"/>
                <a:gd name="connsiteX3dup0dup1" fmla="*/ 1243407 w 1243407"/>
                <a:gd name="connsiteY3dup0dup1" fmla="*/ 1325983 h 1388236"/>
                <a:gd name="connsiteX4dup0dup1" fmla="*/ 1205142 w 1243407"/>
                <a:gd name="connsiteY4dup0dup1" fmla="*/ 1388236 h 1388236"/>
                <a:gd name="connsiteX5dup0dup1" fmla="*/ 396258 w 1243407"/>
                <a:gd name="connsiteY5dup0dup1" fmla="*/ 1388236 h 1388236"/>
                <a:gd name="connsiteX6dup0dup1" fmla="*/ 0 w 1243407"/>
                <a:gd name="connsiteY6dup0dup1" fmla="*/ 69411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704 h 1388822"/>
                <a:gd name="connsiteX1dup0" fmla="*/ 396258 w 1601400"/>
                <a:gd name="connsiteY1dup0" fmla="*/ 586 h 1388822"/>
                <a:gd name="connsiteX2dup0" fmla="*/ 482002 w 1601400"/>
                <a:gd name="connsiteY2dup0" fmla="*/ 0 h 1388822"/>
                <a:gd name="connsiteX3dup0" fmla="*/ 1601400 w 1601400"/>
                <a:gd name="connsiteY3dup0" fmla="*/ 694704 h 1388822"/>
                <a:gd name="connsiteX4dup0" fmla="*/ 1205142 w 1601400"/>
                <a:gd name="connsiteY4dup0" fmla="*/ 1388822 h 1388822"/>
                <a:gd name="connsiteX5dup0" fmla="*/ 396258 w 1601400"/>
                <a:gd name="connsiteY5dup0" fmla="*/ 1388822 h 1388822"/>
                <a:gd name="connsiteX6dup0" fmla="*/ 0 w 1601400"/>
                <a:gd name="connsiteY6dup0" fmla="*/ 694704 h 1388822"/>
                <a:gd name="connsiteX0dup0dup1" fmla="*/ 0 w 1241871"/>
                <a:gd name="connsiteY0dup0dup1" fmla="*/ 694704 h 1388822"/>
                <a:gd name="connsiteX1dup0dup1" fmla="*/ 396258 w 1241871"/>
                <a:gd name="connsiteY1dup0dup1" fmla="*/ 586 h 1388822"/>
                <a:gd name="connsiteX2dup0dup1" fmla="*/ 482002 w 1241871"/>
                <a:gd name="connsiteY2dup0dup1" fmla="*/ 0 h 1388822"/>
                <a:gd name="connsiteX3dup0dup1" fmla="*/ 1241871 w 1241871"/>
                <a:gd name="connsiteY3dup0dup1" fmla="*/ 1323912 h 1388822"/>
                <a:gd name="connsiteX4dup0dup1" fmla="*/ 1205142 w 1241871"/>
                <a:gd name="connsiteY4dup0dup1" fmla="*/ 1388822 h 1388822"/>
                <a:gd name="connsiteX5dup0dup1" fmla="*/ 396258 w 1241871"/>
                <a:gd name="connsiteY5dup0dup1" fmla="*/ 1388822 h 1388822"/>
                <a:gd name="connsiteX6dup0dup1" fmla="*/ 0 w 1241871"/>
                <a:gd name="connsiteY6dup0dup1" fmla="*/ 694704 h 1388822"/>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fr-CA"/>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Drag picture to placeholder or click icon to add</a:t>
            </a:r>
            <a:endParaRPr lang="en-US"/>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p:nvPr>
        </p:nvSpPr>
        <p:spPr/>
        <p:txBody>
          <a:bodyPr/>
          <a:lstStyle/>
          <a:p>
            <a:fld id="{52462BDD-8B06-554F-AF87-871D5848CCAF}" type="datetime1">
              <a:rPr lang="en-CA" smtClean="0"/>
              <a:t>05/12/2017</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76629CB-7937-4506-A327-ACF88B95BB03}" type="slidenum">
              <a:rPr lang="en-US" smtClean="0"/>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dup0" fmla="*/ 0 w 9144000"/>
                <a:gd name="connsiteY0dup0" fmla="*/ 1270659 h 1330035"/>
                <a:gd name="connsiteX1dup0" fmla="*/ 1674420 w 9144000"/>
                <a:gd name="connsiteY1dup0" fmla="*/ 1318160 h 1330035"/>
                <a:gd name="connsiteX2dup0" fmla="*/ 4120737 w 9144000"/>
                <a:gd name="connsiteY2dup0" fmla="*/ 1199407 h 1330035"/>
                <a:gd name="connsiteX3dup0" fmla="*/ 7172696 w 9144000"/>
                <a:gd name="connsiteY3dup0" fmla="*/ 760020 h 1330035"/>
                <a:gd name="connsiteX4dup0" fmla="*/ 9144000 w 9144000"/>
                <a:gd name="connsiteY4dup0" fmla="*/ 0 h 1330035"/>
                <a:gd name="connsiteX0dup0dup1" fmla="*/ 0 w 9144000"/>
                <a:gd name="connsiteY0dup0dup1" fmla="*/ 1270659 h 1330035"/>
                <a:gd name="connsiteX1dup0dup1" fmla="*/ 1674420 w 9144000"/>
                <a:gd name="connsiteY1dup0dup1" fmla="*/ 1318160 h 1330035"/>
                <a:gd name="connsiteX2dup0dup1" fmla="*/ 4120737 w 9144000"/>
                <a:gd name="connsiteY2dup0dup1" fmla="*/ 1199407 h 1330035"/>
                <a:gd name="connsiteX3dup0dup1" fmla="*/ 7172696 w 9144000"/>
                <a:gd name="connsiteY3dup0dup1" fmla="*/ 760020 h 1330035"/>
                <a:gd name="connsiteX4dup0dup1" fmla="*/ 9144000 w 9144000"/>
                <a:gd name="connsiteY4dup0dup1" fmla="*/ 0 h 1330035"/>
                <a:gd name="connsiteX0dup0dup1dup2" fmla="*/ 0 w 9144000"/>
                <a:gd name="connsiteY0dup0dup1dup2" fmla="*/ 1270659 h 1330035"/>
                <a:gd name="connsiteX1dup0dup1dup2" fmla="*/ 1674420 w 9144000"/>
                <a:gd name="connsiteY1dup0dup1dup2" fmla="*/ 1318160 h 1330035"/>
                <a:gd name="connsiteX2dup0dup1dup2" fmla="*/ 4120737 w 9144000"/>
                <a:gd name="connsiteY2dup0dup1dup2" fmla="*/ 1199407 h 1330035"/>
                <a:gd name="connsiteX3dup0dup1dup2" fmla="*/ 7172696 w 9144000"/>
                <a:gd name="connsiteY3dup0dup1dup2" fmla="*/ 760020 h 1330035"/>
                <a:gd name="connsiteX4dup0dup1dup2" fmla="*/ 9144000 w 9144000"/>
                <a:gd name="connsiteY4dup0dup1dup2" fmla="*/ 0 h 1330035"/>
                <a:gd name="connsiteX0dup0dup1dup2dup3" fmla="*/ 0 w 9144000"/>
                <a:gd name="connsiteY0dup0dup1dup2dup3" fmla="*/ 1116279 h 1175655"/>
                <a:gd name="connsiteX1dup0dup1dup2dup3" fmla="*/ 1674420 w 9144000"/>
                <a:gd name="connsiteY1dup0dup1dup2dup3" fmla="*/ 1163780 h 1175655"/>
                <a:gd name="connsiteX2dup0dup1dup2dup3" fmla="*/ 4120737 w 9144000"/>
                <a:gd name="connsiteY2dup0dup1dup2dup3" fmla="*/ 1045027 h 1175655"/>
                <a:gd name="connsiteX3dup0dup1dup2dup3" fmla="*/ 7172696 w 9144000"/>
                <a:gd name="connsiteY3dup0dup1dup2dup3" fmla="*/ 605640 h 1175655"/>
                <a:gd name="connsiteX4dup0dup1dup2dup3" fmla="*/ 9144000 w 9144000"/>
                <a:gd name="connsiteY4dup0dup1dup2dup3" fmla="*/ 0 h 1175655"/>
              </a:gdLst>
              <a:ahLst/>
              <a:cxnLst>
                <a:cxn ang="0">
                  <a:pos x="connsiteX0dup0dup1dup2dup3" y="connsiteY0dup0dup1dup2dup3"/>
                </a:cxn>
                <a:cxn ang="0">
                  <a:pos x="connsiteX1dup0dup1dup2dup3" y="connsiteY1dup0dup1dup2dup3"/>
                </a:cxn>
                <a:cxn ang="0">
                  <a:pos x="connsiteX2dup0dup1dup2dup3" y="connsiteY2dup0dup1dup2dup3"/>
                </a:cxn>
                <a:cxn ang="0">
                  <a:pos x="connsiteX3dup0dup1dup2dup3" y="connsiteY3dup0dup1dup2dup3"/>
                </a:cxn>
                <a:cxn ang="0">
                  <a:pos x="connsiteX4dup0dup1dup2dup3" y="connsiteY4dup0dup1dup2dup3"/>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0">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261499"/>
                <a:gd name="connsiteY0dup0" fmla="*/ 105098 h 1388236"/>
                <a:gd name="connsiteX1dup0" fmla="*/ 56357 w 1261499"/>
                <a:gd name="connsiteY1dup0" fmla="*/ 0 h 1388236"/>
                <a:gd name="connsiteX2dup0" fmla="*/ 865241 w 1261499"/>
                <a:gd name="connsiteY2dup0" fmla="*/ 0 h 1388236"/>
                <a:gd name="connsiteX3dup0" fmla="*/ 1261499 w 1261499"/>
                <a:gd name="connsiteY3dup0" fmla="*/ 694118 h 1388236"/>
                <a:gd name="connsiteX4dup0" fmla="*/ 865241 w 1261499"/>
                <a:gd name="connsiteY4dup0" fmla="*/ 1388236 h 1388236"/>
                <a:gd name="connsiteX5dup0" fmla="*/ 56357 w 1261499"/>
                <a:gd name="connsiteY5dup0" fmla="*/ 1388236 h 1388236"/>
                <a:gd name="connsiteX6dup0" fmla="*/ 0 w 1261499"/>
                <a:gd name="connsiteY6dup0" fmla="*/ 105098 h 1388236"/>
                <a:gd name="connsiteX0dup0dup1" fmla="*/ 0 w 1261499"/>
                <a:gd name="connsiteY0dup0dup1" fmla="*/ 105098 h 1388236"/>
                <a:gd name="connsiteX1dup0dup1" fmla="*/ 56357 w 1261499"/>
                <a:gd name="connsiteY1dup0dup1" fmla="*/ 0 h 1388236"/>
                <a:gd name="connsiteX2dup0dup1" fmla="*/ 865241 w 1261499"/>
                <a:gd name="connsiteY2dup0dup1" fmla="*/ 0 h 1388236"/>
                <a:gd name="connsiteX3dup0dup1" fmla="*/ 1261499 w 1261499"/>
                <a:gd name="connsiteY3dup0dup1" fmla="*/ 694118 h 1388236"/>
                <a:gd name="connsiteX4dup0dup1" fmla="*/ 865241 w 1261499"/>
                <a:gd name="connsiteY4dup0dup1" fmla="*/ 1388236 h 1388236"/>
                <a:gd name="connsiteX5dup0dup1" fmla="*/ 744578 w 1261499"/>
                <a:gd name="connsiteY5dup0dup1" fmla="*/ 1387893 h 1388236"/>
                <a:gd name="connsiteX6dup0dup1" fmla="*/ 0 w 1261499"/>
                <a:gd name="connsiteY6dup0dup1" fmla="*/ 10509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118 h 1388236"/>
                <a:gd name="connsiteX1dup0" fmla="*/ 396258 w 1601400"/>
                <a:gd name="connsiteY1dup0" fmla="*/ 0 h 1388236"/>
                <a:gd name="connsiteX2dup0" fmla="*/ 474029 w 1601400"/>
                <a:gd name="connsiteY2dup0" fmla="*/ 4016 h 1388236"/>
                <a:gd name="connsiteX3dup0" fmla="*/ 1601400 w 1601400"/>
                <a:gd name="connsiteY3dup0" fmla="*/ 694118 h 1388236"/>
                <a:gd name="connsiteX4dup0" fmla="*/ 1205142 w 1601400"/>
                <a:gd name="connsiteY4dup0" fmla="*/ 1388236 h 1388236"/>
                <a:gd name="connsiteX5dup0" fmla="*/ 396258 w 1601400"/>
                <a:gd name="connsiteY5dup0" fmla="*/ 1388236 h 1388236"/>
                <a:gd name="connsiteX6dup0" fmla="*/ 0 w 1601400"/>
                <a:gd name="connsiteY6dup0" fmla="*/ 694118 h 1388236"/>
                <a:gd name="connsiteX0dup0dup1" fmla="*/ 0 w 1243407"/>
                <a:gd name="connsiteY0dup0dup1" fmla="*/ 694118 h 1388236"/>
                <a:gd name="connsiteX1dup0dup1" fmla="*/ 396258 w 1243407"/>
                <a:gd name="connsiteY1dup0dup1" fmla="*/ 0 h 1388236"/>
                <a:gd name="connsiteX2dup0dup1" fmla="*/ 474029 w 1243407"/>
                <a:gd name="connsiteY2dup0dup1" fmla="*/ 4016 h 1388236"/>
                <a:gd name="connsiteX3dup0dup1" fmla="*/ 1243407 w 1243407"/>
                <a:gd name="connsiteY3dup0dup1" fmla="*/ 1325983 h 1388236"/>
                <a:gd name="connsiteX4dup0dup1" fmla="*/ 1205142 w 1243407"/>
                <a:gd name="connsiteY4dup0dup1" fmla="*/ 1388236 h 1388236"/>
                <a:gd name="connsiteX5dup0dup1" fmla="*/ 396258 w 1243407"/>
                <a:gd name="connsiteY5dup0dup1" fmla="*/ 1388236 h 1388236"/>
                <a:gd name="connsiteX6dup0dup1" fmla="*/ 0 w 1243407"/>
                <a:gd name="connsiteY6dup0dup1" fmla="*/ 694118 h 1388236"/>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dup0" fmla="*/ 0 w 1601400"/>
                <a:gd name="connsiteY0dup0" fmla="*/ 694704 h 1388822"/>
                <a:gd name="connsiteX1dup0" fmla="*/ 396258 w 1601400"/>
                <a:gd name="connsiteY1dup0" fmla="*/ 586 h 1388822"/>
                <a:gd name="connsiteX2dup0" fmla="*/ 482002 w 1601400"/>
                <a:gd name="connsiteY2dup0" fmla="*/ 0 h 1388822"/>
                <a:gd name="connsiteX3dup0" fmla="*/ 1601400 w 1601400"/>
                <a:gd name="connsiteY3dup0" fmla="*/ 694704 h 1388822"/>
                <a:gd name="connsiteX4dup0" fmla="*/ 1205142 w 1601400"/>
                <a:gd name="connsiteY4dup0" fmla="*/ 1388822 h 1388822"/>
                <a:gd name="connsiteX5dup0" fmla="*/ 396258 w 1601400"/>
                <a:gd name="connsiteY5dup0" fmla="*/ 1388822 h 1388822"/>
                <a:gd name="connsiteX6dup0" fmla="*/ 0 w 1601400"/>
                <a:gd name="connsiteY6dup0" fmla="*/ 694704 h 1388822"/>
                <a:gd name="connsiteX0dup0dup1" fmla="*/ 0 w 1241871"/>
                <a:gd name="connsiteY0dup0dup1" fmla="*/ 694704 h 1388822"/>
                <a:gd name="connsiteX1dup0dup1" fmla="*/ 396258 w 1241871"/>
                <a:gd name="connsiteY1dup0dup1" fmla="*/ 586 h 1388822"/>
                <a:gd name="connsiteX2dup0dup1" fmla="*/ 482002 w 1241871"/>
                <a:gd name="connsiteY2dup0dup1" fmla="*/ 0 h 1388822"/>
                <a:gd name="connsiteX3dup0dup1" fmla="*/ 1241871 w 1241871"/>
                <a:gd name="connsiteY3dup0dup1" fmla="*/ 1323912 h 1388822"/>
                <a:gd name="connsiteX4dup0dup1" fmla="*/ 1205142 w 1241871"/>
                <a:gd name="connsiteY4dup0dup1" fmla="*/ 1388822 h 1388822"/>
                <a:gd name="connsiteX5dup0dup1" fmla="*/ 396258 w 1241871"/>
                <a:gd name="connsiteY5dup0dup1" fmla="*/ 1388822 h 1388822"/>
                <a:gd name="connsiteX6dup0dup1" fmla="*/ 0 w 1241871"/>
                <a:gd name="connsiteY6dup0dup1" fmla="*/ 694704 h 1388822"/>
              </a:gdLst>
              <a:ahLst/>
              <a:cxnLst>
                <a:cxn ang="0">
                  <a:pos x="connsiteX0dup0dup1" y="connsiteY0dup0dup1"/>
                </a:cxn>
                <a:cxn ang="0">
                  <a:pos x="connsiteX1dup0dup1" y="connsiteY1dup0dup1"/>
                </a:cxn>
                <a:cxn ang="0">
                  <a:pos x="connsiteX2dup0dup1" y="connsiteY2dup0dup1"/>
                </a:cxn>
                <a:cxn ang="0">
                  <a:pos x="connsiteX3dup0dup1" y="connsiteY3dup0dup1"/>
                </a:cxn>
                <a:cxn ang="0">
                  <a:pos x="connsiteX4dup0dup1" y="connsiteY4dup0dup1"/>
                </a:cxn>
                <a:cxn ang="0">
                  <a:pos x="connsiteX5dup0dup1" y="connsiteY5dup0dup1"/>
                </a:cxn>
                <a:cxn ang="0">
                  <a:pos x="connsiteX6dup0dup1" y="connsiteY6dup0dup1"/>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fr-CA"/>
              <a:t>Click to edit Master title style</a:t>
            </a:r>
            <a:endParaRPr lang="en-US"/>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A4C0924-8BAE-9A4D-8E26-50E3E3540EDA}" type="datetime1">
              <a:rPr lang="en-CA" smtClean="0"/>
              <a:t>05/12/2017</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76629CB-7937-4506-A327-ACF88B95BB03}"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jpe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3.jpeg"/><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4.jp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87.xml"/></Relationships>
</file>

<file path=ppt/slides/_rels/slide2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image" Target="../media/image6.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image" Target="../media/image7.jpeg"/><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9.jpe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image" Target="../media/image11.jpeg"/><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2.jpe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3.jpe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9.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hyperlink" Target="http://www.youtube.com/watch?time_continue=63&amp;v=b6BYHsebbPk" TargetMode="Externa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20.jpeg"/><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image" Target="../media/image21.jpeg"/><Relationship Id="rId5" Type="http://schemas.openxmlformats.org/officeDocument/2006/relationships/slideLayout" Target="../slideLayouts/slideLayout2.xml"/><Relationship Id="rId4" Type="http://schemas.openxmlformats.org/officeDocument/2006/relationships/tags" Target="../tags/tag169.xml"/></Relationships>
</file>

<file path=ppt/slides/_rels/slide56.xml.rels><?xml version="1.0" encoding="UTF-8" standalone="yes"?>
<Relationships xmlns="http://schemas.openxmlformats.org/package/2006/relationships"><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2.jpeg"/><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image" Target="../media/image23.jpeg"/><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hyperlink" Target="http://angusreid.org/religious-trends-2017" TargetMode="Externa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2708476"/>
            <a:ext cx="3439674" cy="1702160"/>
          </a:xfrm>
        </p:spPr>
        <p:txBody>
          <a:bodyPr>
            <a:normAutofit/>
          </a:bodyPr>
          <a:lstStyle/>
          <a:p>
            <a:pPr>
              <a:defRPr b="0" i="0"/>
            </a:pPr>
            <a:r>
              <a:rPr lang="fr-CA" sz="3400" b="1" noProof="0" dirty="0" smtClean="0"/>
              <a:t>L'islamophobie</a:t>
            </a:r>
            <a:endParaRPr lang="fr-CA" sz="3400" b="1" noProof="0" dirty="0"/>
          </a:p>
        </p:txBody>
      </p:sp>
      <p:sp>
        <p:nvSpPr>
          <p:cNvPr id="3" name="Subtitle 2"/>
          <p:cNvSpPr>
            <a:spLocks noGrp="1"/>
          </p:cNvSpPr>
          <p:nvPr>
            <p:ph type="subTitle" idx="1"/>
            <p:custDataLst>
              <p:tags r:id="rId2"/>
            </p:custDataLst>
          </p:nvPr>
        </p:nvSpPr>
        <p:spPr>
          <a:xfrm>
            <a:off x="2069452" y="4410636"/>
            <a:ext cx="5738028" cy="633158"/>
          </a:xfrm>
        </p:spPr>
        <p:txBody>
          <a:bodyPr>
            <a:normAutofit fontScale="95000" lnSpcReduction="10000"/>
          </a:bodyPr>
          <a:lstStyle/>
          <a:p>
            <a:pPr>
              <a:defRPr b="0" i="0"/>
            </a:pPr>
            <a:r>
              <a:rPr lang="fr-CA" noProof="0" dirty="0" err="1" smtClean="0"/>
              <a:t>Monia</a:t>
            </a:r>
            <a:r>
              <a:rPr lang="fr-CA" noProof="0" dirty="0" smtClean="0"/>
              <a:t> </a:t>
            </a:r>
            <a:r>
              <a:rPr lang="fr-CA" noProof="0" dirty="0" err="1" smtClean="0"/>
              <a:t>Mazigh</a:t>
            </a:r>
            <a:r>
              <a:rPr lang="fr-CA" noProof="0" dirty="0" smtClean="0"/>
              <a:t>, Ph. D.</a:t>
            </a:r>
          </a:p>
          <a:p>
            <a:pPr>
              <a:defRPr b="0" i="0"/>
            </a:pPr>
            <a:r>
              <a:rPr lang="fr-CA" noProof="0" dirty="0" smtClean="0"/>
              <a:t>2017 ©</a:t>
            </a:r>
            <a:endParaRPr lang="fr-CA" noProof="0" dirty="0"/>
          </a:p>
        </p:txBody>
      </p:sp>
      <p:sp>
        <p:nvSpPr>
          <p:cNvPr id="4" name="TextBox 3"/>
          <p:cNvSpPr txBox="1"/>
          <p:nvPr>
            <p:custDataLst>
              <p:tags r:id="rId3"/>
            </p:custDataLst>
          </p:nvPr>
        </p:nvSpPr>
        <p:spPr>
          <a:xfrm>
            <a:off x="-1823167" y="4220308"/>
            <a:ext cx="184666" cy="369332"/>
          </a:xfrm>
          <a:prstGeom prst="rect">
            <a:avLst/>
          </a:prstGeom>
          <a:noFill/>
        </p:spPr>
        <p:txBody>
          <a:bodyPr wrap="none" rtlCol="0">
            <a:spAutoFit/>
          </a:bodyPr>
          <a:lstStyle/>
          <a:p>
            <a:pPr>
              <a:defRPr b="0" i="0"/>
            </a:pPr>
            <a:endParaRPr lang="en-US"/>
          </a:p>
        </p:txBody>
      </p:sp>
    </p:spTree>
    <p:extLst>
      <p:ext uri="{BB962C8B-B14F-4D97-AF65-F5344CB8AC3E}">
        <p14:creationId xmlns:p14="http://schemas.microsoft.com/office/powerpoint/2010/main" val="7507042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709616"/>
            <a:ext cx="7186110" cy="1143000"/>
          </a:xfrm>
        </p:spPr>
        <p:txBody>
          <a:bodyPr>
            <a:normAutofit fontScale="90000"/>
          </a:bodyPr>
          <a:lstStyle/>
          <a:p>
            <a:pPr>
              <a:defRPr b="0" i="0"/>
            </a:pPr>
            <a:r>
              <a:rPr lang="fr-CA" noProof="0" dirty="0" smtClean="0"/>
              <a:t>Sondage : Au Canada en 2017</a:t>
            </a:r>
            <a:endParaRPr lang="fr-CA" noProof="0" dirty="0"/>
          </a:p>
        </p:txBody>
      </p:sp>
      <p:sp>
        <p:nvSpPr>
          <p:cNvPr id="3" name="Content Placeholder 2"/>
          <p:cNvSpPr>
            <a:spLocks noGrp="1"/>
          </p:cNvSpPr>
          <p:nvPr>
            <p:ph idx="1"/>
            <p:custDataLst>
              <p:tags r:id="rId2"/>
            </p:custDataLst>
          </p:nvPr>
        </p:nvSpPr>
        <p:spPr>
          <a:xfrm>
            <a:off x="1043492" y="2323652"/>
            <a:ext cx="6777317" cy="3858487"/>
          </a:xfrm>
        </p:spPr>
        <p:txBody>
          <a:bodyPr>
            <a:normAutofit fontScale="92500" lnSpcReduction="20000"/>
          </a:bodyPr>
          <a:lstStyle/>
          <a:p>
            <a:pPr lvl="0">
              <a:spcAft>
                <a:spcPts val="600"/>
              </a:spcAft>
              <a:defRPr b="0" i="0"/>
            </a:pPr>
            <a:r>
              <a:rPr lang="fr-CA" noProof="0" dirty="0" smtClean="0"/>
              <a:t>56 % de la population canadienne croit que l’islam brime les droits des femmes.</a:t>
            </a:r>
          </a:p>
          <a:p>
            <a:pPr lvl="0">
              <a:spcAft>
                <a:spcPts val="600"/>
              </a:spcAft>
              <a:defRPr b="0" i="0"/>
            </a:pPr>
            <a:r>
              <a:rPr lang="fr-CA" noProof="0" dirty="0" smtClean="0"/>
              <a:t>Plus de la moitié de la population ontarienne estime que les doctrines musulmanes traditionnelles font la promotion de la violence.</a:t>
            </a:r>
          </a:p>
          <a:p>
            <a:pPr lvl="0">
              <a:spcAft>
                <a:spcPts val="600"/>
              </a:spcAft>
              <a:defRPr b="0" i="0"/>
            </a:pPr>
            <a:r>
              <a:rPr lang="fr-CA" noProof="0" dirty="0" smtClean="0"/>
              <a:t>À savoir s’il est possible de faire confiance aux musulmans, 52 % de la population a répondu « un peu » ou « pas du tout ». </a:t>
            </a:r>
          </a:p>
          <a:p>
            <a:pPr lvl="0">
              <a:spcAft>
                <a:spcPts val="600"/>
              </a:spcAft>
              <a:defRPr b="0" i="0"/>
            </a:pPr>
            <a:r>
              <a:rPr lang="fr-CA" noProof="0" dirty="0" smtClean="0"/>
              <a:t>42 % de la population pense que la discrimination contre les musulmans est « principalement de leur faute ». </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76445F07-457B-4384-B725-16D5702BB944}" type="slidenum">
              <a:rPr lang="en-US" smtClean="0"/>
              <a:t>10</a:t>
            </a:fld>
            <a:endParaRPr lang="en-US"/>
          </a:p>
        </p:txBody>
      </p:sp>
    </p:spTree>
    <p:extLst>
      <p:ext uri="{BB962C8B-B14F-4D97-AF65-F5344CB8AC3E}">
        <p14:creationId xmlns:p14="http://schemas.microsoft.com/office/powerpoint/2010/main" val="42838118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818945"/>
            <a:ext cx="7024744" cy="1143000"/>
          </a:xfrm>
        </p:spPr>
        <p:txBody>
          <a:bodyPr>
            <a:normAutofit fontScale="90000"/>
          </a:bodyPr>
          <a:lstStyle/>
          <a:p>
            <a:pPr>
              <a:defRPr b="0" i="0"/>
            </a:pPr>
            <a:r>
              <a:rPr lang="fr-CA" noProof="0" dirty="0" smtClean="0"/>
              <a:t>Les crimes haineux au Canada (statistiques de 2016)</a:t>
            </a:r>
            <a:endParaRPr lang="fr-CA" noProof="0" dirty="0"/>
          </a:p>
        </p:txBody>
      </p:sp>
      <p:sp>
        <p:nvSpPr>
          <p:cNvPr id="3" name="Content Placeholder 2"/>
          <p:cNvSpPr>
            <a:spLocks noGrp="1"/>
          </p:cNvSpPr>
          <p:nvPr>
            <p:ph idx="1"/>
            <p:custDataLst>
              <p:tags r:id="rId2"/>
            </p:custDataLst>
          </p:nvPr>
        </p:nvSpPr>
        <p:spPr>
          <a:xfrm>
            <a:off x="1043492" y="2266124"/>
            <a:ext cx="6777317" cy="3995531"/>
          </a:xfrm>
        </p:spPr>
        <p:txBody>
          <a:bodyPr>
            <a:normAutofit fontScale="92500" lnSpcReduction="10000"/>
          </a:bodyPr>
          <a:lstStyle/>
          <a:p>
            <a:pPr>
              <a:spcAft>
                <a:spcPts val="600"/>
              </a:spcAft>
              <a:defRPr b="0" i="0"/>
            </a:pPr>
            <a:r>
              <a:rPr lang="fr-CA" noProof="0" dirty="0" smtClean="0"/>
              <a:t>Augmentation générale de 3 % en 2016 par rapport à 2015</a:t>
            </a:r>
          </a:p>
          <a:p>
            <a:pPr>
              <a:spcAft>
                <a:spcPts val="600"/>
              </a:spcAft>
              <a:defRPr b="0" i="0"/>
            </a:pPr>
            <a:r>
              <a:rPr lang="fr-CA" noProof="0" dirty="0" smtClean="0"/>
              <a:t>1409 cas de crimes haineux</a:t>
            </a:r>
          </a:p>
          <a:p>
            <a:pPr>
              <a:spcAft>
                <a:spcPts val="600"/>
              </a:spcAft>
              <a:defRPr b="0" i="0"/>
            </a:pPr>
            <a:r>
              <a:rPr lang="fr-CA" noProof="0" dirty="0" smtClean="0"/>
              <a:t>Le Québec a enregistré la plus forte hausse : 327 crimes haineux ont été commis en 2016</a:t>
            </a:r>
          </a:p>
          <a:p>
            <a:pPr>
              <a:spcAft>
                <a:spcPts val="600"/>
              </a:spcAft>
              <a:defRPr b="0" i="0"/>
            </a:pPr>
            <a:r>
              <a:rPr lang="fr-CA" noProof="0" dirty="0" smtClean="0"/>
              <a:t>Augmentation de 21 % par rapport à 2015</a:t>
            </a:r>
          </a:p>
          <a:p>
            <a:pPr>
              <a:spcAft>
                <a:spcPts val="600"/>
              </a:spcAft>
              <a:defRPr b="0" i="0"/>
            </a:pPr>
            <a:r>
              <a:rPr lang="fr-CA" noProof="0" dirty="0" smtClean="0"/>
              <a:t>Cette augmentation est attribuée à une hausse du nombre de crimes visant les Arabes, les habitants de l’Asie occidentale et les juifs, et </a:t>
            </a:r>
            <a:r>
              <a:rPr lang="fr-CA" dirty="0" smtClean="0"/>
              <a:t>de crimes </a:t>
            </a:r>
            <a:r>
              <a:rPr lang="fr-CA" noProof="0" dirty="0" smtClean="0"/>
              <a:t>liés à l’orientation sexuelle.</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92D6AEC2-A32F-43BF-9160-9B803048ECD6}" type="slidenum">
              <a:rPr lang="en-US" smtClean="0"/>
              <a:t>11</a:t>
            </a:fld>
            <a:endParaRPr lang="en-US"/>
          </a:p>
        </p:txBody>
      </p:sp>
    </p:spTree>
    <p:extLst>
      <p:ext uri="{BB962C8B-B14F-4D97-AF65-F5344CB8AC3E}">
        <p14:creationId xmlns:p14="http://schemas.microsoft.com/office/powerpoint/2010/main" val="66502870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L’islamophobie</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sz="3200" noProof="0" dirty="0" smtClean="0"/>
              <a:t> Médias</a:t>
            </a:r>
          </a:p>
          <a:p>
            <a:pPr>
              <a:defRPr b="0" i="0"/>
            </a:pPr>
            <a:r>
              <a:rPr lang="fr-CA" sz="3200" noProof="0" dirty="0" smtClean="0"/>
              <a:t> Lois</a:t>
            </a:r>
          </a:p>
          <a:p>
            <a:pPr>
              <a:defRPr b="0" i="0"/>
            </a:pPr>
            <a:r>
              <a:rPr lang="fr-CA" sz="3200" noProof="0" dirty="0" smtClean="0"/>
              <a:t> Politique</a:t>
            </a:r>
          </a:p>
          <a:p>
            <a:pPr>
              <a:defRPr b="0" i="0"/>
            </a:pP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FCC11B7A-BE74-4402-A635-705587772C5D}" type="slidenum">
              <a:rPr lang="en-US" smtClean="0"/>
              <a:t>12</a:t>
            </a:fld>
            <a:endParaRPr lang="en-US"/>
          </a:p>
        </p:txBody>
      </p:sp>
    </p:spTree>
    <p:extLst>
      <p:ext uri="{BB962C8B-B14F-4D97-AF65-F5344CB8AC3E}">
        <p14:creationId xmlns:p14="http://schemas.microsoft.com/office/powerpoint/2010/main" val="285128131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Médias </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t>Dans le </a:t>
            </a:r>
            <a:r>
              <a:rPr lang="fr-CA" i="1" noProof="0" dirty="0" smtClean="0"/>
              <a:t>Globe and Mail</a:t>
            </a:r>
            <a:r>
              <a:rPr lang="fr-CA" noProof="0" dirty="0" smtClean="0"/>
              <a:t>, la professeure de communications Yasmin </a:t>
            </a:r>
            <a:r>
              <a:rPr lang="fr-CA" noProof="0" dirty="0" err="1" smtClean="0"/>
              <a:t>Jiwani</a:t>
            </a:r>
            <a:r>
              <a:rPr lang="fr-CA" noProof="0" dirty="0" smtClean="0"/>
              <a:t> a recensé </a:t>
            </a:r>
            <a:r>
              <a:rPr lang="fr-CA" b="1" noProof="0" dirty="0" smtClean="0"/>
              <a:t>66 articles </a:t>
            </a:r>
            <a:r>
              <a:rPr lang="fr-CA" noProof="0" dirty="0" smtClean="0"/>
              <a:t>sur l’affaire </a:t>
            </a:r>
            <a:r>
              <a:rPr lang="fr-CA" noProof="0" dirty="0" err="1" smtClean="0"/>
              <a:t>Shafia</a:t>
            </a:r>
            <a:r>
              <a:rPr lang="fr-CA" noProof="0" dirty="0" smtClean="0"/>
              <a:t> (largement représentée comme un « crime d’honneur »), mais seulement </a:t>
            </a:r>
            <a:r>
              <a:rPr lang="fr-CA" b="1" noProof="0" dirty="0" smtClean="0"/>
              <a:t>59 </a:t>
            </a:r>
            <a:r>
              <a:rPr lang="fr-CA" noProof="0" dirty="0" smtClean="0"/>
              <a:t>sur des meurtres de femmes et la violence conjugale en général, de </a:t>
            </a:r>
            <a:r>
              <a:rPr lang="fr-CA" b="1" noProof="0" dirty="0" smtClean="0"/>
              <a:t>2005 à 2012</a:t>
            </a:r>
            <a:r>
              <a:rPr lang="fr-CA" noProof="0" dirty="0" smtClean="0"/>
              <a:t>. </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06F5A3E1-CF52-4BBF-9F19-6E6BBF66C53B}" type="slidenum">
              <a:rPr lang="en-US" smtClean="0"/>
              <a:t>13</a:t>
            </a:fld>
            <a:endParaRPr lang="en-US"/>
          </a:p>
        </p:txBody>
      </p:sp>
    </p:spTree>
    <p:extLst>
      <p:ext uri="{BB962C8B-B14F-4D97-AF65-F5344CB8AC3E}">
        <p14:creationId xmlns:p14="http://schemas.microsoft.com/office/powerpoint/2010/main" val="27634101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Médias</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t>En une semaine, vers la fin de la campagne électorale fédérale de 2015, la question du niqab a été soulevée dans au moins </a:t>
            </a:r>
            <a:r>
              <a:rPr lang="fr-CA" b="1" noProof="0" dirty="0" smtClean="0"/>
              <a:t>133 articles en ligne </a:t>
            </a:r>
            <a:r>
              <a:rPr lang="fr-CA" noProof="0" dirty="0" smtClean="0"/>
              <a:t>dans le </a:t>
            </a:r>
            <a:r>
              <a:rPr lang="fr-CA" i="1" noProof="0" dirty="0" smtClean="0"/>
              <a:t>National Post</a:t>
            </a:r>
            <a:r>
              <a:rPr lang="fr-CA" noProof="0" dirty="0" smtClean="0"/>
              <a:t>, le </a:t>
            </a:r>
            <a:r>
              <a:rPr lang="fr-CA" i="1" noProof="0" dirty="0" smtClean="0"/>
              <a:t>Toronto Star</a:t>
            </a:r>
            <a:r>
              <a:rPr lang="fr-CA" noProof="0" dirty="0" smtClean="0"/>
              <a:t> et le </a:t>
            </a:r>
            <a:r>
              <a:rPr lang="fr-CA" i="1" noProof="0" dirty="0" smtClean="0"/>
              <a:t>Globe and Mail</a:t>
            </a:r>
            <a:r>
              <a:rPr lang="fr-CA" noProof="0" dirty="0" smtClean="0"/>
              <a:t>, comparativement à </a:t>
            </a:r>
            <a:r>
              <a:rPr lang="fr-CA" b="1" noProof="0" dirty="0" smtClean="0"/>
              <a:t>102</a:t>
            </a:r>
            <a:r>
              <a:rPr lang="fr-CA" noProof="0" dirty="0" smtClean="0"/>
              <a:t> sur le Partenariat </a:t>
            </a:r>
            <a:r>
              <a:rPr lang="fr-CA" noProof="0" dirty="0" err="1" smtClean="0"/>
              <a:t>transpacifique</a:t>
            </a:r>
            <a:r>
              <a:rPr lang="fr-CA" noProof="0" dirty="0" smtClean="0"/>
              <a:t>. </a:t>
            </a:r>
          </a:p>
          <a:p>
            <a:pPr marL="68580" indent="0">
              <a:buNone/>
              <a:defRPr b="0" i="0"/>
            </a:pP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1A222D94-A402-4F67-BEFB-08DA49BF8597}" type="slidenum">
              <a:rPr lang="en-US" smtClean="0"/>
              <a:t>14</a:t>
            </a:fld>
            <a:endParaRPr lang="en-US"/>
          </a:p>
        </p:txBody>
      </p:sp>
    </p:spTree>
    <p:extLst>
      <p:ext uri="{BB962C8B-B14F-4D97-AF65-F5344CB8AC3E}">
        <p14:creationId xmlns:p14="http://schemas.microsoft.com/office/powerpoint/2010/main" val="4816867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Subjectivité des médias</a:t>
            </a:r>
            <a:endParaRPr lang="fr-CA" noProof="0" dirty="0"/>
          </a:p>
        </p:txBody>
      </p:sp>
      <p:sp>
        <p:nvSpPr>
          <p:cNvPr id="3" name="Content Placeholder 2"/>
          <p:cNvSpPr>
            <a:spLocks noGrp="1"/>
          </p:cNvSpPr>
          <p:nvPr>
            <p:ph idx="1"/>
            <p:custDataLst>
              <p:tags r:id="rId2"/>
            </p:custDataLst>
          </p:nvPr>
        </p:nvSpPr>
        <p:spPr/>
        <p:txBody>
          <a:bodyPr>
            <a:normAutofit lnSpcReduction="10000"/>
          </a:bodyPr>
          <a:lstStyle/>
          <a:p>
            <a:pPr>
              <a:defRPr b="0" i="0"/>
            </a:pPr>
            <a:r>
              <a:rPr lang="fr-CA" noProof="0" dirty="0" smtClean="0"/>
              <a:t>L’organisme de surveillance des médias américains </a:t>
            </a:r>
            <a:r>
              <a:rPr lang="fr-CA" noProof="0" dirty="0" err="1" smtClean="0"/>
              <a:t>Fairness</a:t>
            </a:r>
            <a:r>
              <a:rPr lang="fr-CA" noProof="0" dirty="0" smtClean="0"/>
              <a:t> and </a:t>
            </a:r>
            <a:r>
              <a:rPr lang="fr-CA" noProof="0" dirty="0" err="1" smtClean="0"/>
              <a:t>Accuracy</a:t>
            </a:r>
            <a:r>
              <a:rPr lang="fr-CA" noProof="0" dirty="0" smtClean="0"/>
              <a:t> in </a:t>
            </a:r>
            <a:r>
              <a:rPr lang="fr-CA" noProof="0" dirty="0" err="1" smtClean="0"/>
              <a:t>Reporting</a:t>
            </a:r>
            <a:r>
              <a:rPr lang="fr-CA" noProof="0" dirty="0" smtClean="0"/>
              <a:t> (</a:t>
            </a:r>
            <a:r>
              <a:rPr lang="fr-CA" noProof="0" dirty="0" err="1" smtClean="0"/>
              <a:t>FAIR</a:t>
            </a:r>
            <a:r>
              <a:rPr lang="fr-CA" noProof="0" dirty="0" smtClean="0"/>
              <a:t>) a constaté que la fusillade à la mosquée de Québec en 2017 avait reçu une couverture </a:t>
            </a:r>
            <a:r>
              <a:rPr lang="fr-CA" b="1" noProof="0" dirty="0" smtClean="0"/>
              <a:t>six fois </a:t>
            </a:r>
            <a:r>
              <a:rPr lang="fr-CA" b="1" i="1" noProof="0" dirty="0" smtClean="0"/>
              <a:t>moins </a:t>
            </a:r>
            <a:r>
              <a:rPr lang="fr-CA" b="1" noProof="0" dirty="0" smtClean="0"/>
              <a:t>grande </a:t>
            </a:r>
            <a:r>
              <a:rPr lang="fr-CA" noProof="0" dirty="0" smtClean="0"/>
              <a:t>dans les médias américains que l’attentat sur la colline du Parlement en 2014 par Michael </a:t>
            </a:r>
            <a:r>
              <a:rPr lang="fr-CA" noProof="0" dirty="0" err="1" smtClean="0"/>
              <a:t>Zehaf-Bibeau</a:t>
            </a:r>
            <a:r>
              <a:rPr lang="fr-CA" noProof="0" dirty="0" smtClean="0"/>
              <a:t>, même si la fusillade à la mosquée a fait six fois </a:t>
            </a:r>
            <a:r>
              <a:rPr lang="fr-CA" i="1" noProof="0" dirty="0" smtClean="0"/>
              <a:t>plus</a:t>
            </a:r>
            <a:r>
              <a:rPr lang="fr-CA" noProof="0" dirty="0" smtClean="0"/>
              <a:t> de victimes.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C5678C88-6C21-4459-B8BD-FF786DB20FC0}" type="slidenum">
              <a:rPr lang="en-US" smtClean="0"/>
              <a:t>15</a:t>
            </a:fld>
            <a:endParaRPr lang="en-US"/>
          </a:p>
        </p:txBody>
      </p:sp>
    </p:spTree>
    <p:extLst>
      <p:ext uri="{BB962C8B-B14F-4D97-AF65-F5344CB8AC3E}">
        <p14:creationId xmlns:p14="http://schemas.microsoft.com/office/powerpoint/2010/main" val="23222842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Deux poids deux mesures</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t>La fusillade à la mosquée de Québec (janvier 2017) a reçu une couverture d’environ </a:t>
            </a:r>
            <a:r>
              <a:rPr lang="fr-CA" b="1" noProof="0" dirty="0" smtClean="0"/>
              <a:t>cinq minutes aux nouvelles de CBC</a:t>
            </a:r>
            <a:r>
              <a:rPr lang="fr-CA" noProof="0" dirty="0" smtClean="0"/>
              <a:t> (</a:t>
            </a:r>
            <a:r>
              <a:rPr lang="fr-CA" i="1" noProof="0" dirty="0" smtClean="0"/>
              <a:t>The National)</a:t>
            </a:r>
            <a:r>
              <a:rPr lang="fr-CA" noProof="0" dirty="0" smtClean="0"/>
              <a:t>, le soir de l’attentat, tandis que les attentats du London Borough au Royaume-Uni (juin 2017) ont eu droit à </a:t>
            </a:r>
            <a:r>
              <a:rPr lang="fr-CA" b="1" noProof="0" dirty="0" smtClean="0"/>
              <a:t>plusieurs heures de reportage en direct </a:t>
            </a:r>
            <a:r>
              <a:rPr lang="fr-CA" noProof="0" dirty="0" smtClean="0"/>
              <a:t>avec commentaires.  </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1202A52D-BD0C-486D-8F7B-8FE06FE8EFA1}" type="slidenum">
              <a:rPr lang="en-US" smtClean="0"/>
              <a:t>16</a:t>
            </a:fld>
            <a:endParaRPr lang="en-US"/>
          </a:p>
        </p:txBody>
      </p:sp>
    </p:spTree>
    <p:extLst>
      <p:ext uri="{BB962C8B-B14F-4D97-AF65-F5344CB8AC3E}">
        <p14:creationId xmlns:p14="http://schemas.microsoft.com/office/powerpoint/2010/main" val="22167105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La lutte au terrorisme (2001)</a:t>
            </a:r>
            <a:endParaRPr lang="fr-CA" noProof="0" dirty="0"/>
          </a:p>
        </p:txBody>
      </p:sp>
      <p:sp>
        <p:nvSpPr>
          <p:cNvPr id="3" name="Content Placeholder 2"/>
          <p:cNvSpPr>
            <a:spLocks noGrp="1"/>
          </p:cNvSpPr>
          <p:nvPr>
            <p:ph idx="1"/>
            <p:custDataLst>
              <p:tags r:id="rId2"/>
            </p:custDataLst>
          </p:nvPr>
        </p:nvSpPr>
        <p:spPr>
          <a:xfrm>
            <a:off x="1043492" y="2323652"/>
            <a:ext cx="6947569" cy="3508977"/>
          </a:xfrm>
        </p:spPr>
        <p:txBody>
          <a:bodyPr>
            <a:normAutofit/>
          </a:bodyPr>
          <a:lstStyle/>
          <a:p>
            <a:pPr marL="68580" indent="0">
              <a:buNone/>
              <a:defRPr b="0" i="0"/>
            </a:pPr>
            <a:endParaRPr lang="fr-CA" noProof="0" dirty="0" smtClean="0"/>
          </a:p>
          <a:p>
            <a:pPr>
              <a:defRPr b="0" i="0"/>
            </a:pPr>
            <a:r>
              <a:rPr lang="fr-CA" i="1" noProof="0" dirty="0" smtClean="0"/>
              <a:t>Loi antiterroriste</a:t>
            </a:r>
            <a:r>
              <a:rPr lang="fr-CA" noProof="0" dirty="0" smtClean="0"/>
              <a:t> de 2001 (projet de loi C-36)</a:t>
            </a:r>
          </a:p>
          <a:p>
            <a:pPr>
              <a:defRPr b="0" i="0"/>
            </a:pPr>
            <a:r>
              <a:rPr lang="fr-CA" noProof="0" dirty="0" smtClean="0"/>
              <a:t>Certificats de sécurité ciblant les hommes musulmans</a:t>
            </a:r>
          </a:p>
          <a:p>
            <a:pPr>
              <a:defRPr b="0" i="0"/>
            </a:pPr>
            <a:r>
              <a:rPr lang="fr-CA" i="1" noProof="0" dirty="0" smtClean="0"/>
              <a:t>Loi antiterroriste</a:t>
            </a:r>
            <a:r>
              <a:rPr lang="fr-CA" noProof="0" dirty="0" smtClean="0"/>
              <a:t> de 2015 (projet de loi C-51)</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644CDA19-ADC7-4129-B54F-479C9C7B4DFB}" type="slidenum">
              <a:rPr lang="en-US" smtClean="0"/>
              <a:t>17</a:t>
            </a:fld>
            <a:endParaRPr lang="en-US"/>
          </a:p>
        </p:txBody>
      </p:sp>
    </p:spTree>
    <p:extLst>
      <p:ext uri="{BB962C8B-B14F-4D97-AF65-F5344CB8AC3E}">
        <p14:creationId xmlns:p14="http://schemas.microsoft.com/office/powerpoint/2010/main" val="893230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027664"/>
            <a:ext cx="6777319" cy="1143000"/>
          </a:xfrm>
        </p:spPr>
        <p:txBody>
          <a:bodyPr>
            <a:normAutofit fontScale="90000"/>
          </a:bodyPr>
          <a:lstStyle/>
          <a:p>
            <a:pPr>
              <a:defRPr b="0" i="0"/>
            </a:pPr>
            <a:r>
              <a:rPr lang="fr-CA" noProof="0" dirty="0" smtClean="0"/>
              <a:t>Liens entre l’islam et le terrorisme</a:t>
            </a:r>
            <a:endParaRPr lang="fr-CA" noProof="0" dirty="0"/>
          </a:p>
        </p:txBody>
      </p:sp>
      <p:pic>
        <p:nvPicPr>
          <p:cNvPr id="6" name="Content Placeholder 5" descr="imag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0244" b="10244"/>
          <a:stretch/>
        </p:blipFill>
        <p:spPr/>
      </p:pic>
      <p:sp>
        <p:nvSpPr>
          <p:cNvPr id="4" name="Slide Number Placeholder 3"/>
          <p:cNvSpPr>
            <a:spLocks noGrp="1"/>
          </p:cNvSpPr>
          <p:nvPr>
            <p:ph type="sldNum" sz="quarter" idx="12"/>
            <p:custDataLst>
              <p:tags r:id="rId3"/>
            </p:custDataLst>
          </p:nvPr>
        </p:nvSpPr>
        <p:spPr/>
        <p:txBody>
          <a:bodyPr/>
          <a:lstStyle/>
          <a:p>
            <a:pPr>
              <a:defRPr b="0" i="0"/>
            </a:pPr>
            <a:fld id="{9A805C40-A1A4-4A3B-92AB-427AA34A0BC4}" type="slidenum">
              <a:rPr lang="en-US" smtClean="0"/>
              <a:t>18</a:t>
            </a:fld>
            <a:endParaRPr lang="en-US"/>
          </a:p>
        </p:txBody>
      </p:sp>
    </p:spTree>
    <p:extLst>
      <p:ext uri="{BB962C8B-B14F-4D97-AF65-F5344CB8AC3E}">
        <p14:creationId xmlns:p14="http://schemas.microsoft.com/office/powerpoint/2010/main" val="32027259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89" y="675862"/>
            <a:ext cx="7424649" cy="1435168"/>
          </a:xfrm>
        </p:spPr>
        <p:txBody>
          <a:bodyPr>
            <a:normAutofit/>
          </a:bodyPr>
          <a:lstStyle/>
          <a:p>
            <a:pPr>
              <a:defRPr b="0" i="0"/>
            </a:pPr>
            <a:r>
              <a:rPr lang="fr-CA" sz="3400" noProof="0" dirty="0" smtClean="0"/>
              <a:t>Attaque planifiée contre le Bureau des anciens combattants</a:t>
            </a:r>
            <a:endParaRPr lang="fr-CA" sz="3400" noProof="0" dirty="0"/>
          </a:p>
        </p:txBody>
      </p:sp>
      <p:sp>
        <p:nvSpPr>
          <p:cNvPr id="3" name="Content Placeholder 2"/>
          <p:cNvSpPr>
            <a:spLocks noGrp="1"/>
          </p:cNvSpPr>
          <p:nvPr>
            <p:ph idx="1"/>
            <p:custDataLst>
              <p:tags r:id="rId2"/>
            </p:custDataLst>
          </p:nvPr>
        </p:nvSpPr>
        <p:spPr>
          <a:xfrm>
            <a:off x="1043492" y="2323652"/>
            <a:ext cx="6987325" cy="3508977"/>
          </a:xfrm>
        </p:spPr>
        <p:txBody>
          <a:bodyPr>
            <a:normAutofit fontScale="95000"/>
          </a:bodyPr>
          <a:lstStyle/>
          <a:p>
            <a:pPr>
              <a:defRPr b="0" i="0"/>
            </a:pPr>
            <a:r>
              <a:rPr lang="fr-CA" noProof="0" dirty="0" smtClean="0"/>
              <a:t>En janvier 2014, arrestation de Glen </a:t>
            </a:r>
            <a:r>
              <a:rPr lang="fr-CA" noProof="0" dirty="0" err="1" smtClean="0"/>
              <a:t>Gieschen</a:t>
            </a:r>
            <a:endParaRPr lang="fr-CA" noProof="0" dirty="0" smtClean="0"/>
          </a:p>
          <a:p>
            <a:pPr>
              <a:defRPr b="0" i="0"/>
            </a:pPr>
            <a:r>
              <a:rPr lang="fr-CA" noProof="0" dirty="0" smtClean="0"/>
              <a:t>Son sac contenait un pistolet semi-automatique de calibre .40 armé d’un chargeur plein. La police a également saisi un fusil de calibre .308, une lunette de tir balistique pour le tir à longue distance, un viseur laser pour le tir à bout portant, des jumelles de vision nocturne et 1 000 livres (454 kg) de munitions. </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D022BE19-21BA-467C-B599-01C7151138AF}" type="slidenum">
              <a:rPr lang="en-US" smtClean="0"/>
              <a:t>19</a:t>
            </a:fld>
            <a:endParaRPr lang="en-US"/>
          </a:p>
        </p:txBody>
      </p:sp>
    </p:spTree>
    <p:extLst>
      <p:ext uri="{BB962C8B-B14F-4D97-AF65-F5344CB8AC3E}">
        <p14:creationId xmlns:p14="http://schemas.microsoft.com/office/powerpoint/2010/main" val="11363073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Introduction</a:t>
            </a:r>
            <a:endParaRPr lang="fr-CA" noProof="0" dirty="0"/>
          </a:p>
        </p:txBody>
      </p:sp>
      <p:sp>
        <p:nvSpPr>
          <p:cNvPr id="3" name="Content Placeholder 2"/>
          <p:cNvSpPr>
            <a:spLocks noGrp="1"/>
          </p:cNvSpPr>
          <p:nvPr>
            <p:ph idx="1"/>
            <p:custDataLst>
              <p:tags r:id="rId2"/>
            </p:custDataLst>
          </p:nvPr>
        </p:nvSpPr>
        <p:spPr>
          <a:xfrm>
            <a:off x="1043492" y="2323652"/>
            <a:ext cx="7024742" cy="3508977"/>
          </a:xfrm>
        </p:spPr>
        <p:txBody>
          <a:bodyPr/>
          <a:lstStyle/>
          <a:p>
            <a:pPr>
              <a:defRPr b="0" i="0"/>
            </a:pPr>
            <a:endParaRPr lang="fr-CA" noProof="0" dirty="0" smtClean="0"/>
          </a:p>
          <a:p>
            <a:pPr>
              <a:defRPr b="0" i="0"/>
            </a:pPr>
            <a:r>
              <a:rPr lang="fr-CA" noProof="0" dirty="0" smtClean="0"/>
              <a:t>Qu’est-ce que l’</a:t>
            </a:r>
            <a:r>
              <a:rPr lang="fr-CA" b="1" noProof="0" dirty="0" smtClean="0"/>
              <a:t>islamophobie</a:t>
            </a:r>
            <a:r>
              <a:rPr lang="fr-CA" noProof="0" dirty="0" smtClean="0"/>
              <a:t>?</a:t>
            </a:r>
          </a:p>
          <a:p>
            <a:pPr>
              <a:defRPr b="0" i="0"/>
            </a:pPr>
            <a:endParaRPr lang="fr-CA" noProof="0" dirty="0" smtClean="0"/>
          </a:p>
          <a:p>
            <a:pPr>
              <a:defRPr b="0" i="0"/>
            </a:pPr>
            <a:r>
              <a:rPr lang="fr-CA" noProof="0" dirty="0" smtClean="0"/>
              <a:t>Est-ce un nouveau concept?</a:t>
            </a:r>
          </a:p>
          <a:p>
            <a:pPr>
              <a:defRPr b="0" i="0"/>
            </a:pPr>
            <a:endParaRPr lang="fr-CA" noProof="0" dirty="0" smtClean="0"/>
          </a:p>
          <a:p>
            <a:pPr>
              <a:defRPr b="0" i="0"/>
            </a:pPr>
            <a:r>
              <a:rPr lang="fr-CA" noProof="0" dirty="0" smtClean="0"/>
              <a:t>Est-ce réel ou seulement un mythe inventé pour interdire la liberté d’expression?</a:t>
            </a:r>
          </a:p>
          <a:p>
            <a:pPr>
              <a:defRPr b="0" i="0"/>
            </a:pPr>
            <a:endParaRPr lang="fr-CA" noProof="0" dirty="0" smtClean="0"/>
          </a:p>
          <a:p>
            <a:pPr marL="0" indent="0">
              <a:buNone/>
              <a:defRPr b="0" i="0"/>
            </a:pPr>
            <a:endParaRPr lang="fr-CA" noProof="0" dirty="0" smtClean="0"/>
          </a:p>
          <a:p>
            <a:pPr>
              <a:defRPr b="0" i="0"/>
            </a:pPr>
            <a:endParaRPr lang="fr-CA" noProof="0" dirty="0" smtClean="0"/>
          </a:p>
          <a:p>
            <a:pPr>
              <a:defRPr b="0" i="0"/>
            </a:pPr>
            <a:endParaRPr lang="fr-CA" noProof="0" dirty="0" smtClean="0"/>
          </a:p>
          <a:p>
            <a:pPr>
              <a:defRPr b="0" i="0"/>
            </a:pP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DB42DC79-3BE6-42BB-8ACD-8A621ACEAAF2}" type="slidenum">
              <a:rPr lang="en-US" smtClean="0"/>
              <a:t>2</a:t>
            </a:fld>
            <a:endParaRPr lang="en-US"/>
          </a:p>
        </p:txBody>
      </p:sp>
    </p:spTree>
    <p:extLst>
      <p:ext uri="{BB962C8B-B14F-4D97-AF65-F5344CB8AC3E}">
        <p14:creationId xmlns:p14="http://schemas.microsoft.com/office/powerpoint/2010/main" val="21208278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L’un des pires crimes haineux de l’histoire du Canada </a:t>
            </a:r>
            <a:endParaRPr lang="fr-CA" noProof="0" dirty="0"/>
          </a:p>
        </p:txBody>
      </p:sp>
      <p:sp>
        <p:nvSpPr>
          <p:cNvPr id="3" name="Content Placeholder 2"/>
          <p:cNvSpPr>
            <a:spLocks noGrp="1"/>
          </p:cNvSpPr>
          <p:nvPr>
            <p:ph idx="1"/>
            <p:custDataLst>
              <p:tags r:id="rId2"/>
            </p:custDataLst>
          </p:nvPr>
        </p:nvSpPr>
        <p:spPr>
          <a:xfrm>
            <a:off x="1043492" y="2452859"/>
            <a:ext cx="6777317" cy="3508977"/>
          </a:xfrm>
        </p:spPr>
        <p:txBody>
          <a:bodyPr/>
          <a:lstStyle/>
          <a:p>
            <a:pPr>
              <a:defRPr b="0" i="0"/>
            </a:pPr>
            <a:r>
              <a:rPr lang="fr-CA" noProof="0" dirty="0" smtClean="0"/>
              <a:t>En juin 2014, Justin Bourque, âgé de 24 ans, a tiré sur trois agents de la GRC à Moncton, au Nouveau-Brunswick, et en a grièvement blessé deux autres.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F0B68F70-802F-49CC-AC5E-D27E107E7DAD}" type="slidenum">
              <a:rPr lang="en-US" smtClean="0"/>
              <a:t>20</a:t>
            </a:fld>
            <a:endParaRPr lang="en-US"/>
          </a:p>
        </p:txBody>
      </p:sp>
    </p:spTree>
    <p:extLst>
      <p:ext uri="{BB962C8B-B14F-4D97-AF65-F5344CB8AC3E}">
        <p14:creationId xmlns:p14="http://schemas.microsoft.com/office/powerpoint/2010/main" val="17548583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89" y="630099"/>
            <a:ext cx="7484285" cy="1143000"/>
          </a:xfrm>
        </p:spPr>
        <p:txBody>
          <a:bodyPr>
            <a:normAutofit/>
          </a:bodyPr>
          <a:lstStyle/>
          <a:p>
            <a:pPr>
              <a:defRPr b="0" i="0"/>
            </a:pPr>
            <a:r>
              <a:rPr lang="fr-CA" sz="3200" noProof="0" dirty="0" smtClean="0"/>
              <a:t>Un groupe d’« inadaptés meurtriers »</a:t>
            </a:r>
            <a:endParaRPr lang="fr-CA" sz="3200" noProof="0" dirty="0"/>
          </a:p>
        </p:txBody>
      </p:sp>
      <p:sp>
        <p:nvSpPr>
          <p:cNvPr id="3" name="Content Placeholder 2"/>
          <p:cNvSpPr>
            <a:spLocks noGrp="1"/>
          </p:cNvSpPr>
          <p:nvPr>
            <p:ph idx="1"/>
            <p:custDataLst>
              <p:tags r:id="rId2"/>
            </p:custDataLst>
          </p:nvPr>
        </p:nvSpPr>
        <p:spPr/>
        <p:txBody>
          <a:bodyPr/>
          <a:lstStyle/>
          <a:p>
            <a:pPr>
              <a:spcAft>
                <a:spcPts val="600"/>
              </a:spcAft>
              <a:defRPr b="0" i="0"/>
            </a:pPr>
            <a:r>
              <a:rPr lang="fr-CA" noProof="0" dirty="0" smtClean="0"/>
              <a:t>Entre le 12 et le 14 février 2015, trois jeunes (Lindsay </a:t>
            </a:r>
            <a:r>
              <a:rPr lang="fr-CA" noProof="0" dirty="0" err="1" smtClean="0"/>
              <a:t>Souvannarath</a:t>
            </a:r>
            <a:r>
              <a:rPr lang="fr-CA" noProof="0" dirty="0" smtClean="0"/>
              <a:t>, Randall Shepherd et James </a:t>
            </a:r>
            <a:r>
              <a:rPr lang="fr-CA" noProof="0" dirty="0" err="1" smtClean="0"/>
              <a:t>Gamble</a:t>
            </a:r>
            <a:r>
              <a:rPr lang="fr-CA" noProof="0" dirty="0" smtClean="0"/>
              <a:t>) se préparaient à commettre une tuerie de masse au centre commercial de Halifax. </a:t>
            </a:r>
          </a:p>
          <a:p>
            <a:pPr>
              <a:defRPr b="0" i="0"/>
            </a:pPr>
            <a:r>
              <a:rPr lang="fr-CA" noProof="0" dirty="0" smtClean="0"/>
              <a:t>Néo-nazis, admirateurs du massacre de </a:t>
            </a:r>
            <a:r>
              <a:rPr lang="fr-CA" noProof="0" dirty="0" err="1" smtClean="0"/>
              <a:t>Columbine</a:t>
            </a: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369AB893-AD21-429A-995A-4F4833BD5FA8}" type="slidenum">
              <a:rPr lang="en-US" smtClean="0"/>
              <a:t>21</a:t>
            </a:fld>
            <a:endParaRPr lang="en-US"/>
          </a:p>
        </p:txBody>
      </p:sp>
    </p:spTree>
    <p:extLst>
      <p:ext uri="{BB962C8B-B14F-4D97-AF65-F5344CB8AC3E}">
        <p14:creationId xmlns:p14="http://schemas.microsoft.com/office/powerpoint/2010/main" val="7612538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868640"/>
            <a:ext cx="7024744" cy="1143000"/>
          </a:xfrm>
        </p:spPr>
        <p:txBody>
          <a:bodyPr>
            <a:normAutofit fontScale="90000"/>
          </a:bodyPr>
          <a:lstStyle/>
          <a:p>
            <a:pPr>
              <a:defRPr b="0" i="0"/>
            </a:pPr>
            <a:r>
              <a:rPr lang="fr-CA" noProof="0" dirty="0" smtClean="0"/>
              <a:t>Alexandre Bissonnette, timide et introverti</a:t>
            </a:r>
            <a:endParaRPr lang="fr-CA" noProof="0" dirty="0"/>
          </a:p>
        </p:txBody>
      </p:sp>
      <p:sp>
        <p:nvSpPr>
          <p:cNvPr id="3" name="Content Placeholder 2"/>
          <p:cNvSpPr>
            <a:spLocks noGrp="1"/>
          </p:cNvSpPr>
          <p:nvPr>
            <p:ph idx="1"/>
            <p:custDataLst>
              <p:tags r:id="rId2"/>
            </p:custDataLst>
          </p:nvPr>
        </p:nvSpPr>
        <p:spPr/>
        <p:txBody>
          <a:bodyPr/>
          <a:lstStyle/>
          <a:p>
            <a:pPr>
              <a:spcAft>
                <a:spcPts val="600"/>
              </a:spcAft>
              <a:defRPr b="0" i="0"/>
            </a:pPr>
            <a:r>
              <a:rPr lang="fr-CA" noProof="0" dirty="0" smtClean="0"/>
              <a:t>Le 29 janvier 2017, Bissonnette a tué de sang-froid six hommes dans la mosquée de Québec et en a blessé 19 autres. </a:t>
            </a:r>
          </a:p>
          <a:p>
            <a:pPr>
              <a:defRPr b="0" i="0"/>
            </a:pPr>
            <a:r>
              <a:rPr lang="fr-CA" noProof="0" dirty="0" smtClean="0"/>
              <a:t>Au début d’octobre 2017, la Couronne a annoncé à Québec qu’Alexandre Bissonnette ne ferait pas face à des accusations de terrorisme à son procès devant jury. </a:t>
            </a:r>
          </a:p>
          <a:p>
            <a:pPr>
              <a:defRPr b="0" i="0"/>
            </a:pP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8F4E014A-ABAF-4FEE-AFE8-72375EEDD665}" type="slidenum">
              <a:rPr lang="en-US" smtClean="0"/>
              <a:t>22</a:t>
            </a:fld>
            <a:endParaRPr lang="en-US"/>
          </a:p>
        </p:txBody>
      </p:sp>
    </p:spTree>
    <p:extLst>
      <p:ext uri="{BB962C8B-B14F-4D97-AF65-F5344CB8AC3E}">
        <p14:creationId xmlns:p14="http://schemas.microsoft.com/office/powerpoint/2010/main" val="133628221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b="0" i="0"/>
            </a:pPr>
            <a:r>
              <a:rPr lang="fr-CA" noProof="0" dirty="0" smtClean="0"/>
              <a:t>Politique identitaire</a:t>
            </a:r>
            <a:endParaRPr lang="fr-CA" noProof="0" dirty="0"/>
          </a:p>
        </p:txBody>
      </p:sp>
      <p:pic>
        <p:nvPicPr>
          <p:cNvPr id="5" name="Content Placeholder 4" descr="imag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3932" b="3932"/>
          <a:stretch/>
        </p:blipFill>
        <p:spPr/>
      </p:pic>
      <p:sp>
        <p:nvSpPr>
          <p:cNvPr id="4" name="Slide Number Placeholder 3"/>
          <p:cNvSpPr>
            <a:spLocks noGrp="1"/>
          </p:cNvSpPr>
          <p:nvPr>
            <p:ph type="sldNum" sz="quarter" idx="12"/>
            <p:custDataLst>
              <p:tags r:id="rId3"/>
            </p:custDataLst>
          </p:nvPr>
        </p:nvSpPr>
        <p:spPr/>
        <p:txBody>
          <a:bodyPr/>
          <a:lstStyle/>
          <a:p>
            <a:pPr>
              <a:defRPr b="0" i="0"/>
            </a:pPr>
            <a:fld id="{CF818820-8CE7-44BF-BB4F-AF281A13B60E}" type="slidenum">
              <a:rPr lang="en-US" smtClean="0"/>
              <a:t>23</a:t>
            </a:fld>
            <a:endParaRPr lang="en-US"/>
          </a:p>
        </p:txBody>
      </p:sp>
    </p:spTree>
    <p:extLst>
      <p:ext uri="{BB962C8B-B14F-4D97-AF65-F5344CB8AC3E}">
        <p14:creationId xmlns:p14="http://schemas.microsoft.com/office/powerpoint/2010/main" val="324993589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824946"/>
            <a:ext cx="7204964" cy="1643888"/>
          </a:xfrm>
        </p:spPr>
        <p:txBody>
          <a:bodyPr>
            <a:normAutofit fontScale="90000"/>
          </a:bodyPr>
          <a:lstStyle/>
          <a:p>
            <a:pPr>
              <a:defRPr b="0" i="0"/>
            </a:pPr>
            <a:r>
              <a:rPr lang="fr-CA" noProof="0" dirty="0" smtClean="0"/>
              <a:t>Le débat sur les accommodements raisonnables au Québec (2008)</a:t>
            </a:r>
            <a:endParaRPr lang="fr-CA" noProof="0" dirty="0"/>
          </a:p>
        </p:txBody>
      </p:sp>
      <p:sp>
        <p:nvSpPr>
          <p:cNvPr id="3" name="Content Placeholder 2"/>
          <p:cNvSpPr>
            <a:spLocks noGrp="1"/>
          </p:cNvSpPr>
          <p:nvPr>
            <p:ph idx="1"/>
            <p:custDataLst>
              <p:tags r:id="rId2"/>
            </p:custDataLst>
          </p:nvPr>
        </p:nvSpPr>
        <p:spPr>
          <a:xfrm>
            <a:off x="1043492" y="2840487"/>
            <a:ext cx="6777317" cy="3508977"/>
          </a:xfrm>
        </p:spPr>
        <p:txBody>
          <a:bodyPr>
            <a:normAutofit/>
          </a:bodyPr>
          <a:lstStyle/>
          <a:p>
            <a:pPr>
              <a:spcAft>
                <a:spcPts val="600"/>
              </a:spcAft>
              <a:defRPr b="0" i="0"/>
            </a:pPr>
            <a:r>
              <a:rPr lang="fr-CA" noProof="0" dirty="0" smtClean="0"/>
              <a:t>Des musulmans demandent un traitement particulier dans les piscines</a:t>
            </a:r>
          </a:p>
          <a:p>
            <a:pPr>
              <a:defRPr b="0" i="0"/>
            </a:pPr>
            <a:r>
              <a:rPr lang="fr-CA" noProof="0" dirty="0" smtClean="0"/>
              <a:t>Des musulmans demandent un traitement particulier dans les cabanes à sucre</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6BF8A477-8F6C-4C81-A3FA-964E39BE9630}" type="slidenum">
              <a:rPr lang="en-US" smtClean="0"/>
              <a:t>24</a:t>
            </a:fld>
            <a:endParaRPr lang="en-US"/>
          </a:p>
        </p:txBody>
      </p:sp>
    </p:spTree>
    <p:extLst>
      <p:ext uri="{BB962C8B-B14F-4D97-AF65-F5344CB8AC3E}">
        <p14:creationId xmlns:p14="http://schemas.microsoft.com/office/powerpoint/2010/main" val="22512145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La Charte des valeurs (2013)</a:t>
            </a:r>
            <a:endParaRPr lang="fr-CA" noProof="0" dirty="0"/>
          </a:p>
        </p:txBody>
      </p:sp>
      <p:pic>
        <p:nvPicPr>
          <p:cNvPr id="7" name="Espace réservé du contenu 6">
            <a:extLst>
              <a:ext uri="{FF2B5EF4-FFF2-40B4-BE49-F238E27FC236}">
                <a16:creationId xmlns:a16="http://schemas.microsoft.com/office/drawing/2014/main" id="{9E5D10DC-E70B-4502-AAFE-85B1B869C958}"/>
              </a:ext>
            </a:extLst>
          </p:cNvPr>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2253006" y="2324100"/>
            <a:ext cx="4185501" cy="3508375"/>
          </a:xfrm>
        </p:spPr>
      </p:pic>
      <p:sp>
        <p:nvSpPr>
          <p:cNvPr id="4" name="Slide Number Placeholder 3"/>
          <p:cNvSpPr>
            <a:spLocks noGrp="1"/>
          </p:cNvSpPr>
          <p:nvPr>
            <p:ph type="sldNum" sz="quarter" idx="12"/>
            <p:custDataLst>
              <p:tags r:id="rId3"/>
            </p:custDataLst>
          </p:nvPr>
        </p:nvSpPr>
        <p:spPr/>
        <p:txBody>
          <a:bodyPr/>
          <a:lstStyle/>
          <a:p>
            <a:pPr>
              <a:defRPr b="0" i="0"/>
            </a:pPr>
            <a:fld id="{CE959CEB-4203-4A81-A16F-D9173D3F7DE7}" type="slidenum">
              <a:rPr lang="en-US" smtClean="0"/>
              <a:t>25</a:t>
            </a:fld>
            <a:endParaRPr lang="en-US"/>
          </a:p>
        </p:txBody>
      </p:sp>
    </p:spTree>
    <p:extLst>
      <p:ext uri="{BB962C8B-B14F-4D97-AF65-F5344CB8AC3E}">
        <p14:creationId xmlns:p14="http://schemas.microsoft.com/office/powerpoint/2010/main" val="33327407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Comité sénatorial canadien, février 2015</a:t>
            </a:r>
            <a:endParaRPr lang="fr-CA" noProof="0" dirty="0"/>
          </a:p>
        </p:txBody>
      </p:sp>
      <p:sp>
        <p:nvSpPr>
          <p:cNvPr id="3" name="Content Placeholder 2"/>
          <p:cNvSpPr>
            <a:spLocks noGrp="1"/>
          </p:cNvSpPr>
          <p:nvPr>
            <p:ph idx="1"/>
            <p:custDataLst>
              <p:tags r:id="rId2"/>
            </p:custDataLst>
          </p:nvPr>
        </p:nvSpPr>
        <p:spPr>
          <a:xfrm>
            <a:off x="1043492" y="2323652"/>
            <a:ext cx="6669273" cy="3508977"/>
          </a:xfrm>
        </p:spPr>
        <p:txBody>
          <a:bodyPr>
            <a:normAutofit/>
          </a:bodyPr>
          <a:lstStyle/>
          <a:p>
            <a:pPr>
              <a:defRPr b="0" i="0"/>
            </a:pPr>
            <a:r>
              <a:rPr lang="fr-CA" b="1" noProof="0" dirty="0" smtClean="0"/>
              <a:t>La sénatrice Lynn </a:t>
            </a:r>
            <a:r>
              <a:rPr lang="fr-CA" b="1" noProof="0" dirty="0" err="1" smtClean="0"/>
              <a:t>Beyak</a:t>
            </a:r>
            <a:r>
              <a:rPr lang="fr-CA" b="1" noProof="0" dirty="0" smtClean="0"/>
              <a:t> à </a:t>
            </a:r>
            <a:r>
              <a:rPr lang="fr-CA" b="1" noProof="0" dirty="0" err="1" smtClean="0"/>
              <a:t>Shahina</a:t>
            </a:r>
            <a:r>
              <a:rPr lang="fr-CA" b="1" noProof="0" dirty="0" smtClean="0"/>
              <a:t> </a:t>
            </a:r>
            <a:r>
              <a:rPr lang="fr-CA" b="1" noProof="0" dirty="0" err="1" smtClean="0"/>
              <a:t>Siddiqui</a:t>
            </a:r>
            <a:r>
              <a:rPr lang="fr-CA" b="1" noProof="0" dirty="0" smtClean="0"/>
              <a:t> :</a:t>
            </a:r>
          </a:p>
          <a:p>
            <a:pPr>
              <a:defRPr b="0" i="0"/>
            </a:pPr>
            <a:r>
              <a:rPr lang="fr-CA" noProof="0" dirty="0" smtClean="0"/>
              <a:t>« Je tiens simplement à dire que les gens que je représente ne cessent de me dire qu’il faut cesser d'être </a:t>
            </a:r>
            <a:r>
              <a:rPr lang="fr-CA" b="1" noProof="0" dirty="0" smtClean="0"/>
              <a:t>offusqués ou susceptibles</a:t>
            </a:r>
            <a:r>
              <a:rPr lang="fr-CA" noProof="0" dirty="0" smtClean="0"/>
              <a:t>, et qu’il faut travailler ensemble. Ils sont fatigués d’entendre des excuses.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6A551A4A-AE4D-4912-8B3C-2860B1CDB22A}" type="slidenum">
              <a:rPr lang="en-US" smtClean="0"/>
              <a:t>26</a:t>
            </a:fld>
            <a:endParaRPr lang="en-US"/>
          </a:p>
        </p:txBody>
      </p:sp>
    </p:spTree>
    <p:extLst>
      <p:ext uri="{BB962C8B-B14F-4D97-AF65-F5344CB8AC3E}">
        <p14:creationId xmlns:p14="http://schemas.microsoft.com/office/powerpoint/2010/main" val="23278970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Même comité sénatorial, juin 2015</a:t>
            </a:r>
            <a:endParaRPr lang="fr-CA" noProof="0" dirty="0"/>
          </a:p>
        </p:txBody>
      </p:sp>
      <p:sp>
        <p:nvSpPr>
          <p:cNvPr id="3" name="Content Placeholder 2"/>
          <p:cNvSpPr>
            <a:spLocks noGrp="1"/>
          </p:cNvSpPr>
          <p:nvPr>
            <p:ph idx="1"/>
            <p:custDataLst>
              <p:tags r:id="rId2"/>
            </p:custDataLst>
          </p:nvPr>
        </p:nvSpPr>
        <p:spPr>
          <a:xfrm>
            <a:off x="1043492" y="2512493"/>
            <a:ext cx="6777317" cy="3508977"/>
          </a:xfrm>
        </p:spPr>
        <p:txBody>
          <a:bodyPr>
            <a:normAutofit fontScale="95000" lnSpcReduction="10000"/>
          </a:bodyPr>
          <a:lstStyle/>
          <a:p>
            <a:pPr>
              <a:defRPr b="0" i="0"/>
            </a:pPr>
            <a:r>
              <a:rPr lang="fr-CA" noProof="0" dirty="0" err="1" smtClean="0"/>
              <a:t>Ayaan</a:t>
            </a:r>
            <a:r>
              <a:rPr lang="fr-CA" noProof="0" dirty="0" smtClean="0"/>
              <a:t> </a:t>
            </a:r>
            <a:r>
              <a:rPr lang="fr-CA" noProof="0" dirty="0" err="1" smtClean="0"/>
              <a:t>Hirsi</a:t>
            </a:r>
            <a:r>
              <a:rPr lang="fr-CA" noProof="0" dirty="0" smtClean="0"/>
              <a:t> Ali a aussi témoigné devant ce comité.</a:t>
            </a:r>
          </a:p>
          <a:p>
            <a:pPr>
              <a:defRPr b="0" i="0"/>
            </a:pPr>
            <a:r>
              <a:rPr lang="fr-CA" noProof="0" dirty="0" smtClean="0"/>
              <a:t>Les membres de ce comité n’ont pas discuté du fait qu’</a:t>
            </a:r>
            <a:r>
              <a:rPr lang="fr-CA" noProof="0" dirty="0" err="1" smtClean="0"/>
              <a:t>Ayaan</a:t>
            </a:r>
            <a:r>
              <a:rPr lang="fr-CA" noProof="0" dirty="0" smtClean="0"/>
              <a:t> </a:t>
            </a:r>
            <a:r>
              <a:rPr lang="fr-CA" noProof="0" dirty="0" err="1" smtClean="0"/>
              <a:t>Hirsi</a:t>
            </a:r>
            <a:r>
              <a:rPr lang="fr-CA" noProof="0" dirty="0" smtClean="0"/>
              <a:t> Ali a déjà qualifié l’islam de « </a:t>
            </a:r>
            <a:r>
              <a:rPr lang="fr-CA" b="1" noProof="0" dirty="0" smtClean="0"/>
              <a:t>culte nihiliste de la mort </a:t>
            </a:r>
            <a:r>
              <a:rPr lang="fr-CA" noProof="0" dirty="0" smtClean="0"/>
              <a:t>» et du « </a:t>
            </a:r>
            <a:r>
              <a:rPr lang="fr-CA" b="1" noProof="0" dirty="0" smtClean="0"/>
              <a:t>plus grand danger pour la paix mondiale </a:t>
            </a:r>
            <a:r>
              <a:rPr lang="fr-CA" noProof="0" dirty="0" smtClean="0"/>
              <a:t>», qu’elle a réclamé une guerre à l’islam plutôt que contre les islamistes radicaux et qu’elle a comparé la religion au nazisme.</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F211458B-35F5-43DC-9B7B-2D5431FE1201}" type="slidenum">
              <a:rPr lang="en-US" smtClean="0"/>
              <a:t>27</a:t>
            </a:fld>
            <a:endParaRPr lang="en-US"/>
          </a:p>
        </p:txBody>
      </p:sp>
    </p:spTree>
    <p:extLst>
      <p:ext uri="{BB962C8B-B14F-4D97-AF65-F5344CB8AC3E}">
        <p14:creationId xmlns:p14="http://schemas.microsoft.com/office/powerpoint/2010/main" val="6448961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Pratiques culturelles barbares </a:t>
            </a:r>
            <a:endParaRPr lang="fr-CA" noProof="0" dirty="0"/>
          </a:p>
        </p:txBody>
      </p:sp>
      <p:sp>
        <p:nvSpPr>
          <p:cNvPr id="3" name="Content Placeholder 2"/>
          <p:cNvSpPr>
            <a:spLocks noGrp="1"/>
          </p:cNvSpPr>
          <p:nvPr>
            <p:ph idx="1"/>
            <p:custDataLst>
              <p:tags r:id="rId2"/>
            </p:custDataLst>
          </p:nvPr>
        </p:nvSpPr>
        <p:spPr/>
        <p:txBody>
          <a:bodyPr/>
          <a:lstStyle/>
          <a:p>
            <a:pPr>
              <a:defRPr b="0" i="0"/>
            </a:pPr>
            <a:endParaRPr lang="en-US"/>
          </a:p>
        </p:txBody>
      </p:sp>
      <p:sp>
        <p:nvSpPr>
          <p:cNvPr id="4" name="Slide Number Placeholder 3"/>
          <p:cNvSpPr>
            <a:spLocks noGrp="1"/>
          </p:cNvSpPr>
          <p:nvPr>
            <p:ph type="sldNum" sz="quarter" idx="12"/>
            <p:custDataLst>
              <p:tags r:id="rId3"/>
            </p:custDataLst>
          </p:nvPr>
        </p:nvSpPr>
        <p:spPr/>
        <p:txBody>
          <a:bodyPr/>
          <a:lstStyle/>
          <a:p>
            <a:pPr>
              <a:defRPr b="0" i="0"/>
            </a:pPr>
            <a:fld id="{CDCAECF8-F31B-462F-9636-1162CCE32F25}" type="slidenum">
              <a:rPr lang="en-US" smtClean="0"/>
              <a:t>28</a:t>
            </a:fld>
            <a:endParaRPr lang="en-US"/>
          </a:p>
        </p:txBody>
      </p:sp>
      <p:pic>
        <p:nvPicPr>
          <p:cNvPr id="5" name="Picture 4" descr="imgres.jpg"/>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p:blipFill>
        <p:spPr>
          <a:xfrm>
            <a:off x="1043491" y="2323652"/>
            <a:ext cx="6777318" cy="3508977"/>
          </a:xfrm>
          <a:prstGeom prst="rect">
            <a:avLst/>
          </a:prstGeom>
        </p:spPr>
      </p:pic>
    </p:spTree>
    <p:extLst>
      <p:ext uri="{BB962C8B-B14F-4D97-AF65-F5344CB8AC3E}">
        <p14:creationId xmlns:p14="http://schemas.microsoft.com/office/powerpoint/2010/main" val="336873882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L'affaire du niqab aux élections de 2015</a:t>
            </a:r>
            <a:endParaRPr lang="fr-CA" noProof="0" dirty="0"/>
          </a:p>
        </p:txBody>
      </p:sp>
      <p:pic>
        <p:nvPicPr>
          <p:cNvPr id="5" name="Content Placeholder 4" descr="imgr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3932" b="3932"/>
          <a:stretch/>
        </p:blipFill>
        <p:spPr>
          <a:xfrm>
            <a:off x="1043492" y="2303165"/>
            <a:ext cx="6777317" cy="3508977"/>
          </a:xfrm>
        </p:spPr>
      </p:pic>
      <p:sp>
        <p:nvSpPr>
          <p:cNvPr id="4" name="Slide Number Placeholder 3"/>
          <p:cNvSpPr>
            <a:spLocks noGrp="1"/>
          </p:cNvSpPr>
          <p:nvPr>
            <p:ph type="sldNum" sz="quarter" idx="12"/>
            <p:custDataLst>
              <p:tags r:id="rId3"/>
            </p:custDataLst>
          </p:nvPr>
        </p:nvSpPr>
        <p:spPr/>
        <p:txBody>
          <a:bodyPr/>
          <a:lstStyle/>
          <a:p>
            <a:pPr>
              <a:defRPr b="0" i="0"/>
            </a:pPr>
            <a:fld id="{0A07E442-9AC8-4970-A285-D18F53E5FDBC}" type="slidenum">
              <a:rPr lang="en-US" smtClean="0"/>
              <a:t>29</a:t>
            </a:fld>
            <a:endParaRPr lang="en-US"/>
          </a:p>
        </p:txBody>
      </p:sp>
    </p:spTree>
    <p:extLst>
      <p:ext uri="{BB962C8B-B14F-4D97-AF65-F5344CB8AC3E}">
        <p14:creationId xmlns:p14="http://schemas.microsoft.com/office/powerpoint/2010/main" val="20290401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027664"/>
            <a:ext cx="7166232" cy="1143000"/>
          </a:xfrm>
        </p:spPr>
        <p:txBody>
          <a:bodyPr>
            <a:normAutofit fontScale="90000"/>
          </a:bodyPr>
          <a:lstStyle/>
          <a:p>
            <a:pPr>
              <a:defRPr b="0" i="0"/>
            </a:pPr>
            <a:r>
              <a:rPr lang="fr-CA" noProof="0" dirty="0" smtClean="0"/>
              <a:t>Qu’est-ce que l’islamophobie?</a:t>
            </a:r>
            <a:endParaRPr lang="fr-CA" noProof="0" dirty="0"/>
          </a:p>
        </p:txBody>
      </p:sp>
      <p:sp>
        <p:nvSpPr>
          <p:cNvPr id="4" name="Slide Number Placeholder 3"/>
          <p:cNvSpPr>
            <a:spLocks noGrp="1"/>
          </p:cNvSpPr>
          <p:nvPr>
            <p:ph type="sldNum" sz="quarter" idx="12"/>
            <p:custDataLst>
              <p:tags r:id="rId2"/>
            </p:custDataLst>
          </p:nvPr>
        </p:nvSpPr>
        <p:spPr/>
        <p:txBody>
          <a:bodyPr/>
          <a:lstStyle/>
          <a:p>
            <a:pPr>
              <a:defRPr b="0" i="0"/>
            </a:pPr>
            <a:fld id="{3E5A3602-AE0E-4851-B359-555B04B5649B}" type="slidenum">
              <a:rPr lang="en-US" smtClean="0"/>
              <a:t>3</a:t>
            </a:fld>
            <a:endParaRPr lang="en-US"/>
          </a:p>
        </p:txBody>
      </p:sp>
      <p:sp>
        <p:nvSpPr>
          <p:cNvPr id="6" name="Action Button: Help 5"/>
          <p:cNvSpPr/>
          <p:nvPr>
            <p:custDataLst>
              <p:tags r:id="rId3"/>
            </p:custDataLst>
          </p:nvPr>
        </p:nvSpPr>
        <p:spPr>
          <a:xfrm>
            <a:off x="2821979" y="2339142"/>
            <a:ext cx="3292311" cy="2976157"/>
          </a:xfrm>
          <a:prstGeom prst="actionButtonHelp">
            <a:avLst/>
          </a:prstGeom>
          <a:ln w="9525" cap="flat" algn="ctr">
            <a:prstDash val="solid"/>
          </a:ln>
        </p:spPr>
        <p:style>
          <a:lnRef idx="1">
            <a:schemeClr val="accent1"/>
          </a:lnRef>
          <a:fillRef idx="3">
            <a:schemeClr val="accent1"/>
          </a:fillRef>
          <a:effectRef idx="2">
            <a:schemeClr val="accent1"/>
          </a:effectRef>
          <a:fontRef idx="minor">
            <a:schemeClr val="lt1"/>
          </a:fontRef>
        </p:style>
        <p:txBody>
          <a:bodyPr/>
          <a:lstStyle/>
          <a:p>
            <a:pPr>
              <a:defRPr b="0" i="0"/>
            </a:pPr>
            <a:endParaRPr lang="en-US"/>
          </a:p>
        </p:txBody>
      </p:sp>
      <p:sp>
        <p:nvSpPr>
          <p:cNvPr id="7" name="Action Button: Help 6">
            <a:hlinkClick r:id="" action="ppaction://noaction" highlightClick="1"/>
          </p:cNvPr>
          <p:cNvSpPr/>
          <p:nvPr>
            <p:custDataLst>
              <p:tags r:id="rId4"/>
            </p:custDataLst>
          </p:nvPr>
        </p:nvSpPr>
        <p:spPr>
          <a:xfrm>
            <a:off x="4312673" y="3210579"/>
            <a:ext cx="45719" cy="45719"/>
          </a:xfrm>
          <a:prstGeom prst="actionButtonHelp">
            <a:avLst/>
          </a:prstGeom>
          <a:ln w="9525" cap="flat" algn="ctr">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defRPr b="0" i="0"/>
            </a:pPr>
            <a:endParaRPr lang="en-US"/>
          </a:p>
        </p:txBody>
      </p:sp>
    </p:spTree>
    <p:extLst>
      <p:ext uri="{BB962C8B-B14F-4D97-AF65-F5344CB8AC3E}">
        <p14:creationId xmlns:p14="http://schemas.microsoft.com/office/powerpoint/2010/main" val="8885541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Conséquences réelles de l’islamophobie</a:t>
            </a:r>
            <a:endParaRPr lang="fr-CA" noProof="0" dirty="0"/>
          </a:p>
        </p:txBody>
      </p:sp>
      <p:sp>
        <p:nvSpPr>
          <p:cNvPr id="3" name="Content Placeholder 2"/>
          <p:cNvSpPr>
            <a:spLocks noGrp="1"/>
          </p:cNvSpPr>
          <p:nvPr>
            <p:ph idx="1"/>
            <p:custDataLst>
              <p:tags r:id="rId2"/>
            </p:custDataLst>
          </p:nvPr>
        </p:nvSpPr>
        <p:spPr/>
        <p:txBody>
          <a:bodyPr/>
          <a:lstStyle/>
          <a:p>
            <a:pPr>
              <a:defRPr b="0" i="0"/>
            </a:pPr>
            <a:endParaRPr lang="en-US"/>
          </a:p>
        </p:txBody>
      </p:sp>
      <p:sp>
        <p:nvSpPr>
          <p:cNvPr id="4" name="Slide Number Placeholder 3"/>
          <p:cNvSpPr>
            <a:spLocks noGrp="1"/>
          </p:cNvSpPr>
          <p:nvPr>
            <p:ph type="sldNum" sz="quarter" idx="12"/>
            <p:custDataLst>
              <p:tags r:id="rId3"/>
            </p:custDataLst>
          </p:nvPr>
        </p:nvSpPr>
        <p:spPr/>
        <p:txBody>
          <a:bodyPr/>
          <a:lstStyle/>
          <a:p>
            <a:pPr>
              <a:defRPr b="0" i="0"/>
            </a:pPr>
            <a:fld id="{DCCD04E6-C0A0-4FCB-93EC-1C8AF2C0420E}" type="slidenum">
              <a:rPr lang="en-US" smtClean="0"/>
              <a:t>30</a:t>
            </a:fld>
            <a:endParaRPr lang="en-US"/>
          </a:p>
        </p:txBody>
      </p:sp>
    </p:spTree>
    <p:extLst>
      <p:ext uri="{BB962C8B-B14F-4D97-AF65-F5344CB8AC3E}">
        <p14:creationId xmlns:p14="http://schemas.microsoft.com/office/powerpoint/2010/main" val="269938692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defRPr b="0" i="0"/>
            </a:pPr>
            <a:r>
              <a:rPr lang="fr-CA" sz="2200" noProof="0" dirty="0" smtClean="0"/>
              <a:t/>
            </a:r>
            <a:br>
              <a:rPr lang="fr-CA" sz="2200" noProof="0" dirty="0" smtClean="0"/>
            </a:br>
            <a:r>
              <a:rPr lang="fr-CA" sz="2200" noProof="0" dirty="0" smtClean="0"/>
              <a:t> </a:t>
            </a:r>
            <a:br>
              <a:rPr lang="fr-CA" sz="2200" noProof="0" dirty="0" smtClean="0"/>
            </a:br>
            <a:r>
              <a:rPr lang="fr-CA" sz="2200" noProof="0" dirty="0" smtClean="0"/>
              <a:t>Première manifestation du mouvement </a:t>
            </a:r>
            <a:r>
              <a:rPr lang="fr-CA" sz="2200" noProof="0" dirty="0" err="1" smtClean="0"/>
              <a:t>PEGIDA</a:t>
            </a:r>
            <a:r>
              <a:rPr lang="fr-CA" sz="2200" noProof="0" dirty="0" smtClean="0"/>
              <a:t> (Européens patriotes contre l’islamisation de l'Occident), sept. 2015, Toronto</a:t>
            </a:r>
            <a:endParaRPr lang="fr-CA" sz="2200" noProof="0" dirty="0"/>
          </a:p>
        </p:txBody>
      </p:sp>
      <p:pic>
        <p:nvPicPr>
          <p:cNvPr id="5" name="Content Placeholder 4" descr="imgr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388" b="1388"/>
          <a:stretch/>
        </p:blipFill>
        <p:spPr/>
      </p:pic>
      <p:sp>
        <p:nvSpPr>
          <p:cNvPr id="4" name="Slide Number Placeholder 3"/>
          <p:cNvSpPr>
            <a:spLocks noGrp="1"/>
          </p:cNvSpPr>
          <p:nvPr>
            <p:ph type="sldNum" sz="quarter" idx="12"/>
            <p:custDataLst>
              <p:tags r:id="rId3"/>
            </p:custDataLst>
          </p:nvPr>
        </p:nvSpPr>
        <p:spPr/>
        <p:txBody>
          <a:bodyPr/>
          <a:lstStyle/>
          <a:p>
            <a:pPr>
              <a:defRPr b="0" i="0"/>
            </a:pPr>
            <a:fld id="{14EB952A-BFED-4C6A-9656-73BC684F6A1A}" type="slidenum">
              <a:rPr lang="en-US" smtClean="0"/>
              <a:t>31</a:t>
            </a:fld>
            <a:endParaRPr lang="en-US"/>
          </a:p>
        </p:txBody>
      </p:sp>
    </p:spTree>
    <p:extLst>
      <p:ext uri="{BB962C8B-B14F-4D97-AF65-F5344CB8AC3E}">
        <p14:creationId xmlns:p14="http://schemas.microsoft.com/office/powerpoint/2010/main" val="3830286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Le 19 septembre 2015 à Toronto</a:t>
            </a:r>
            <a:endParaRPr lang="fr-CA" noProof="0" dirty="0"/>
          </a:p>
        </p:txBody>
      </p:sp>
      <p:pic>
        <p:nvPicPr>
          <p:cNvPr id="5" name="Content Placeholder 4" descr="1.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1143" b="11143"/>
          <a:stretch/>
        </p:blipFill>
        <p:spPr/>
      </p:pic>
      <p:sp>
        <p:nvSpPr>
          <p:cNvPr id="4" name="Slide Number Placeholder 3"/>
          <p:cNvSpPr>
            <a:spLocks noGrp="1"/>
          </p:cNvSpPr>
          <p:nvPr>
            <p:ph type="sldNum" sz="quarter" idx="12"/>
            <p:custDataLst>
              <p:tags r:id="rId3"/>
            </p:custDataLst>
          </p:nvPr>
        </p:nvSpPr>
        <p:spPr/>
        <p:txBody>
          <a:bodyPr/>
          <a:lstStyle/>
          <a:p>
            <a:pPr>
              <a:defRPr b="0" i="0"/>
            </a:pPr>
            <a:fld id="{57D90F70-2DA1-4AC3-A4EF-10DA3521C0F7}" type="slidenum">
              <a:rPr lang="en-US" smtClean="0"/>
              <a:t>32</a:t>
            </a:fld>
            <a:endParaRPr lang="en-US"/>
          </a:p>
        </p:txBody>
      </p:sp>
    </p:spTree>
    <p:extLst>
      <p:ext uri="{BB962C8B-B14F-4D97-AF65-F5344CB8AC3E}">
        <p14:creationId xmlns:p14="http://schemas.microsoft.com/office/powerpoint/2010/main" val="216861202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Autofit/>
          </a:bodyPr>
          <a:lstStyle/>
          <a:p>
            <a:pPr>
              <a:defRPr b="0" i="0"/>
            </a:pPr>
            <a:r>
              <a:rPr lang="fr-CA" sz="3300" noProof="0" dirty="0" smtClean="0"/>
              <a:t>Une femme enceinte musulmane agressée à Montréal, oct. 2015</a:t>
            </a:r>
            <a:endParaRPr lang="fr-CA" sz="3300" noProof="0" dirty="0"/>
          </a:p>
        </p:txBody>
      </p:sp>
      <p:pic>
        <p:nvPicPr>
          <p:cNvPr id="5" name="Content Placeholder 4" descr="imgr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388" b="1388"/>
          <a:stretch/>
        </p:blipFill>
        <p:spPr/>
      </p:pic>
      <p:sp>
        <p:nvSpPr>
          <p:cNvPr id="4" name="Slide Number Placeholder 3"/>
          <p:cNvSpPr>
            <a:spLocks noGrp="1"/>
          </p:cNvSpPr>
          <p:nvPr>
            <p:ph type="sldNum" sz="quarter" idx="12"/>
            <p:custDataLst>
              <p:tags r:id="rId3"/>
            </p:custDataLst>
          </p:nvPr>
        </p:nvSpPr>
        <p:spPr/>
        <p:txBody>
          <a:bodyPr/>
          <a:lstStyle/>
          <a:p>
            <a:pPr>
              <a:defRPr b="0" i="0"/>
            </a:pPr>
            <a:fld id="{2064CE46-4D6B-43E0-AA1C-E9414E59E3CA}" type="slidenum">
              <a:rPr lang="en-US" smtClean="0"/>
              <a:t>33</a:t>
            </a:fld>
            <a:endParaRPr lang="en-US"/>
          </a:p>
        </p:txBody>
      </p:sp>
    </p:spTree>
    <p:extLst>
      <p:ext uri="{BB962C8B-B14F-4D97-AF65-F5344CB8AC3E}">
        <p14:creationId xmlns:p14="http://schemas.microsoft.com/office/powerpoint/2010/main" val="42012028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La mosquée de Cold Lake vandalisée, nov. 2015 </a:t>
            </a:r>
            <a:endParaRPr lang="fr-CA" noProof="0" dirty="0"/>
          </a:p>
        </p:txBody>
      </p:sp>
      <p:pic>
        <p:nvPicPr>
          <p:cNvPr id="5" name="Content Placeholder 4" descr="imag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0961" b="10961"/>
          <a:stretch/>
        </p:blipFill>
        <p:spPr/>
      </p:pic>
      <p:sp>
        <p:nvSpPr>
          <p:cNvPr id="4" name="Slide Number Placeholder 3"/>
          <p:cNvSpPr>
            <a:spLocks noGrp="1"/>
          </p:cNvSpPr>
          <p:nvPr>
            <p:ph type="sldNum" sz="quarter" idx="12"/>
            <p:custDataLst>
              <p:tags r:id="rId3"/>
            </p:custDataLst>
          </p:nvPr>
        </p:nvSpPr>
        <p:spPr/>
        <p:txBody>
          <a:bodyPr/>
          <a:lstStyle/>
          <a:p>
            <a:pPr>
              <a:defRPr b="0" i="0"/>
            </a:pPr>
            <a:fld id="{3ED41CCA-EDF0-4556-811E-CC48CDEC8BFD}" type="slidenum">
              <a:rPr lang="en-US" smtClean="0"/>
              <a:t>34</a:t>
            </a:fld>
            <a:endParaRPr lang="en-US"/>
          </a:p>
        </p:txBody>
      </p:sp>
    </p:spTree>
    <p:extLst>
      <p:ext uri="{BB962C8B-B14F-4D97-AF65-F5344CB8AC3E}">
        <p14:creationId xmlns:p14="http://schemas.microsoft.com/office/powerpoint/2010/main" val="350700424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Attaque contre la mosquée de Peterborough, nov. 2015</a:t>
            </a:r>
            <a:endParaRPr lang="fr-CA" noProof="0" dirty="0"/>
          </a:p>
        </p:txBody>
      </p:sp>
      <p:sp>
        <p:nvSpPr>
          <p:cNvPr id="4" name="Slide Number Placeholder 3"/>
          <p:cNvSpPr>
            <a:spLocks noGrp="1"/>
          </p:cNvSpPr>
          <p:nvPr>
            <p:ph type="sldNum" sz="quarter" idx="12"/>
            <p:custDataLst>
              <p:tags r:id="rId2"/>
            </p:custDataLst>
          </p:nvPr>
        </p:nvSpPr>
        <p:spPr/>
        <p:txBody>
          <a:bodyPr/>
          <a:lstStyle/>
          <a:p>
            <a:pPr>
              <a:defRPr b="0" i="0"/>
            </a:pPr>
            <a:fld id="{59F09C51-C2D2-4FC3-BABA-A8F3BA575BA7}" type="slidenum">
              <a:rPr lang="en-US" smtClean="0"/>
              <a:t>35</a:t>
            </a:fld>
            <a:endParaRPr lang="en-US"/>
          </a:p>
        </p:txBody>
      </p:sp>
      <p:pic>
        <p:nvPicPr>
          <p:cNvPr id="7" name="Content Placeholder 6" descr="images.jpg"/>
          <p:cNvPicPr>
            <a:picLocks noGrp="1" noChangeAspect="1"/>
          </p:cNvPicPr>
          <p:nvPr>
            <p:ph idx="1"/>
            <p:custDataLst>
              <p:tags r:id="rId3"/>
            </p:custDataLst>
          </p:nvPr>
        </p:nvPicPr>
        <p:blipFill>
          <a:blip r:embed="rId5">
            <a:extLst>
              <a:ext uri="{28A0092B-C50C-407E-A947-70E740481C1C}">
                <a14:useLocalDpi xmlns:a14="http://schemas.microsoft.com/office/drawing/2010/main" val="0"/>
              </a:ext>
            </a:extLst>
          </a:blip>
          <a:srcRect t="11174" b="11174"/>
          <a:stretch/>
        </p:blipFill>
        <p:spPr/>
      </p:pic>
    </p:spTree>
    <p:extLst>
      <p:ext uri="{BB962C8B-B14F-4D97-AF65-F5344CB8AC3E}">
        <p14:creationId xmlns:p14="http://schemas.microsoft.com/office/powerpoint/2010/main" val="11387591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136724" y="1027664"/>
            <a:ext cx="7024744" cy="1143000"/>
          </a:xfrm>
        </p:spPr>
        <p:txBody>
          <a:bodyPr>
            <a:normAutofit fontScale="90000"/>
          </a:bodyPr>
          <a:lstStyle/>
          <a:p>
            <a:pPr>
              <a:defRPr b="0" i="0"/>
            </a:pPr>
            <a:r>
              <a:rPr lang="fr-CA" noProof="0" dirty="0" smtClean="0"/>
              <a:t>Une femme musulmane agressée à London, juin 2016</a:t>
            </a:r>
            <a:endParaRPr lang="fr-CA" noProof="0" dirty="0"/>
          </a:p>
        </p:txBody>
      </p:sp>
      <p:sp>
        <p:nvSpPr>
          <p:cNvPr id="4" name="Slide Number Placeholder 3"/>
          <p:cNvSpPr>
            <a:spLocks noGrp="1"/>
          </p:cNvSpPr>
          <p:nvPr>
            <p:ph type="sldNum" sz="quarter" idx="12"/>
            <p:custDataLst>
              <p:tags r:id="rId2"/>
            </p:custDataLst>
          </p:nvPr>
        </p:nvSpPr>
        <p:spPr/>
        <p:txBody>
          <a:bodyPr/>
          <a:lstStyle/>
          <a:p>
            <a:pPr>
              <a:defRPr b="0" i="0"/>
            </a:pPr>
            <a:fld id="{C2FAACF5-3BF7-4258-B3F3-57C5DC431197}" type="slidenum">
              <a:rPr lang="en-US" smtClean="0"/>
              <a:t>36</a:t>
            </a:fld>
            <a:endParaRPr lang="en-US"/>
          </a:p>
        </p:txBody>
      </p:sp>
      <p:pic>
        <p:nvPicPr>
          <p:cNvPr id="7" name="Content Placeholder 6" descr="images.jpg"/>
          <p:cNvPicPr>
            <a:picLocks noGrp="1" noChangeAspect="1"/>
          </p:cNvPicPr>
          <p:nvPr>
            <p:ph idx="1"/>
            <p:custDataLst>
              <p:tags r:id="rId3"/>
            </p:custDataLst>
          </p:nvPr>
        </p:nvPicPr>
        <p:blipFill>
          <a:blip r:embed="rId5">
            <a:extLst>
              <a:ext uri="{28A0092B-C50C-407E-A947-70E740481C1C}">
                <a14:useLocalDpi xmlns:a14="http://schemas.microsoft.com/office/drawing/2010/main" val="0"/>
              </a:ext>
            </a:extLst>
          </a:blip>
          <a:srcRect t="309" b="309"/>
          <a:stretch/>
        </p:blipFill>
        <p:spPr/>
      </p:pic>
    </p:spTree>
    <p:extLst>
      <p:ext uri="{BB962C8B-B14F-4D97-AF65-F5344CB8AC3E}">
        <p14:creationId xmlns:p14="http://schemas.microsoft.com/office/powerpoint/2010/main" val="225221753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La mosquée de Québec vandalisée, été 2016</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t>Des croix gammées ont été peintes à l’aérosol sur les murs de la mosquée et une tête de cochon dans </a:t>
            </a:r>
            <a:r>
              <a:rPr lang="fr-CA" dirty="0" smtClean="0"/>
              <a:t>du </a:t>
            </a:r>
            <a:r>
              <a:rPr lang="fr-CA" noProof="0" dirty="0" smtClean="0"/>
              <a:t>papier d’emballage a été laissée devant la porte de la mosquée pendant le Ramadan, accompagnée de la note « bon appétit ».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F06AD852-08BD-46F1-A080-21ACE52F1B2A}" type="slidenum">
              <a:rPr lang="en-US" smtClean="0"/>
              <a:t>37</a:t>
            </a:fld>
            <a:endParaRPr lang="en-US"/>
          </a:p>
        </p:txBody>
      </p:sp>
    </p:spTree>
    <p:extLst>
      <p:ext uri="{BB962C8B-B14F-4D97-AF65-F5344CB8AC3E}">
        <p14:creationId xmlns:p14="http://schemas.microsoft.com/office/powerpoint/2010/main" val="6071902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Fusillade à Québec, janv. 2017</a:t>
            </a:r>
            <a:endParaRPr lang="fr-CA" noProof="0" dirty="0"/>
          </a:p>
        </p:txBody>
      </p:sp>
      <p:pic>
        <p:nvPicPr>
          <p:cNvPr id="5" name="Content Placeholder 4" descr="imag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3932" b="3932"/>
          <a:stretch/>
        </p:blipFill>
        <p:spPr/>
      </p:pic>
      <p:sp>
        <p:nvSpPr>
          <p:cNvPr id="4" name="Slide Number Placeholder 3"/>
          <p:cNvSpPr>
            <a:spLocks noGrp="1"/>
          </p:cNvSpPr>
          <p:nvPr>
            <p:ph type="sldNum" sz="quarter" idx="12"/>
            <p:custDataLst>
              <p:tags r:id="rId3"/>
            </p:custDataLst>
          </p:nvPr>
        </p:nvSpPr>
        <p:spPr/>
        <p:txBody>
          <a:bodyPr/>
          <a:lstStyle/>
          <a:p>
            <a:pPr>
              <a:defRPr b="0" i="0"/>
            </a:pPr>
            <a:fld id="{60C572C4-D05C-4D79-A02F-32934C33770F}" type="slidenum">
              <a:rPr lang="en-US" smtClean="0"/>
              <a:t>38</a:t>
            </a:fld>
            <a:endParaRPr lang="en-US"/>
          </a:p>
        </p:txBody>
      </p:sp>
    </p:spTree>
    <p:extLst>
      <p:ext uri="{BB962C8B-B14F-4D97-AF65-F5344CB8AC3E}">
        <p14:creationId xmlns:p14="http://schemas.microsoft.com/office/powerpoint/2010/main" val="35378158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Manifestation à la mosquée de Toronto, février 2017</a:t>
            </a:r>
            <a:endParaRPr lang="fr-CA" noProof="0" dirty="0"/>
          </a:p>
        </p:txBody>
      </p:sp>
      <p:pic>
        <p:nvPicPr>
          <p:cNvPr id="5" name="Content Placeholder 4" descr="o-ANTI-ISLAM-RALLY-TORONTO-570.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15447" b="15447"/>
          <a:stretch/>
        </p:blipFill>
        <p:spPr/>
      </p:pic>
      <p:sp>
        <p:nvSpPr>
          <p:cNvPr id="4" name="Slide Number Placeholder 3"/>
          <p:cNvSpPr>
            <a:spLocks noGrp="1"/>
          </p:cNvSpPr>
          <p:nvPr>
            <p:ph type="sldNum" sz="quarter" idx="12"/>
            <p:custDataLst>
              <p:tags r:id="rId3"/>
            </p:custDataLst>
          </p:nvPr>
        </p:nvSpPr>
        <p:spPr/>
        <p:txBody>
          <a:bodyPr/>
          <a:lstStyle/>
          <a:p>
            <a:pPr>
              <a:defRPr b="0" i="0"/>
            </a:pPr>
            <a:fld id="{5CD8E12E-4CAE-4A5C-B8B8-07B256AB5D76}" type="slidenum">
              <a:rPr lang="en-US" smtClean="0"/>
              <a:t>39</a:t>
            </a:fld>
            <a:endParaRPr lang="en-US"/>
          </a:p>
        </p:txBody>
      </p:sp>
    </p:spTree>
    <p:extLst>
      <p:ext uri="{BB962C8B-B14F-4D97-AF65-F5344CB8AC3E}">
        <p14:creationId xmlns:p14="http://schemas.microsoft.com/office/powerpoint/2010/main" val="13275231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Définition d’islamophobie</a:t>
            </a:r>
            <a:endParaRPr lang="fr-CA" noProof="0" dirty="0"/>
          </a:p>
        </p:txBody>
      </p:sp>
      <p:sp>
        <p:nvSpPr>
          <p:cNvPr id="3" name="Content Placeholder 2"/>
          <p:cNvSpPr>
            <a:spLocks noGrp="1"/>
          </p:cNvSpPr>
          <p:nvPr>
            <p:ph idx="1"/>
            <p:custDataLst>
              <p:tags r:id="rId2"/>
            </p:custDataLst>
          </p:nvPr>
        </p:nvSpPr>
        <p:spPr/>
        <p:txBody>
          <a:bodyPr>
            <a:normAutofit/>
          </a:bodyPr>
          <a:lstStyle/>
          <a:p>
            <a:pPr marL="0" indent="0">
              <a:buNone/>
              <a:defRPr b="0" i="0"/>
            </a:pPr>
            <a:r>
              <a:rPr lang="fr-CA" noProof="0" dirty="0" smtClean="0"/>
              <a:t>Hostilité contre l’islam et les musulmans.</a:t>
            </a:r>
          </a:p>
          <a:p>
            <a:pPr marL="0" indent="0">
              <a:buNone/>
              <a:defRPr b="0" i="0"/>
            </a:pPr>
            <a:r>
              <a:rPr lang="fr-CA" i="1" noProof="0" dirty="0" smtClean="0"/>
              <a:t>Petit Robert</a:t>
            </a:r>
          </a:p>
          <a:p>
            <a:pPr marL="0" indent="0">
              <a:buNone/>
              <a:defRPr b="0" i="0"/>
            </a:pPr>
            <a:endParaRPr lang="fr-CA" i="1" noProof="0" dirty="0" smtClean="0"/>
          </a:p>
          <a:p>
            <a:pPr marL="0" indent="0">
              <a:buNone/>
              <a:defRPr b="0" i="0"/>
            </a:pPr>
            <a:r>
              <a:rPr lang="fr-CA" noProof="0" dirty="0" smtClean="0"/>
              <a:t>It </a:t>
            </a:r>
            <a:r>
              <a:rPr lang="fr-CA" noProof="0" dirty="0" err="1" smtClean="0"/>
              <a:t>is</a:t>
            </a:r>
            <a:r>
              <a:rPr lang="fr-CA" noProof="0" dirty="0" smtClean="0"/>
              <a:t> an intense </a:t>
            </a:r>
            <a:r>
              <a:rPr lang="fr-CA" noProof="0" dirty="0" err="1" smtClean="0"/>
              <a:t>dislike</a:t>
            </a:r>
            <a:r>
              <a:rPr lang="fr-CA" noProof="0" dirty="0" smtClean="0"/>
              <a:t> or </a:t>
            </a:r>
            <a:r>
              <a:rPr lang="fr-CA" noProof="0" dirty="0" err="1" smtClean="0"/>
              <a:t>fear</a:t>
            </a:r>
            <a:r>
              <a:rPr lang="fr-CA" noProof="0" dirty="0" smtClean="0"/>
              <a:t> of Islam, </a:t>
            </a:r>
            <a:r>
              <a:rPr lang="fr-CA" noProof="0" dirty="0" err="1" smtClean="0"/>
              <a:t>especially</a:t>
            </a:r>
            <a:r>
              <a:rPr lang="fr-CA" noProof="0" dirty="0" smtClean="0"/>
              <a:t> as a </a:t>
            </a:r>
            <a:r>
              <a:rPr lang="fr-CA" noProof="0" dirty="0" err="1" smtClean="0"/>
              <a:t>political</a:t>
            </a:r>
            <a:r>
              <a:rPr lang="fr-CA" noProof="0" dirty="0" smtClean="0"/>
              <a:t> force; </a:t>
            </a:r>
            <a:r>
              <a:rPr lang="fr-CA" noProof="0" dirty="0" err="1" smtClean="0"/>
              <a:t>hostility</a:t>
            </a:r>
            <a:r>
              <a:rPr lang="fr-CA" noProof="0" dirty="0" smtClean="0"/>
              <a:t> or </a:t>
            </a:r>
            <a:r>
              <a:rPr lang="fr-CA" noProof="0" dirty="0" err="1" smtClean="0"/>
              <a:t>prejudice</a:t>
            </a:r>
            <a:r>
              <a:rPr lang="fr-CA" noProof="0" dirty="0" smtClean="0"/>
              <a:t> </a:t>
            </a:r>
            <a:r>
              <a:rPr lang="fr-CA" noProof="0" dirty="0" err="1" smtClean="0"/>
              <a:t>towards</a:t>
            </a:r>
            <a:r>
              <a:rPr lang="fr-CA" noProof="0" dirty="0" smtClean="0"/>
              <a:t> </a:t>
            </a:r>
            <a:r>
              <a:rPr lang="fr-CA" noProof="0" dirty="0" err="1" smtClean="0"/>
              <a:t>Muslims</a:t>
            </a:r>
            <a:endParaRPr lang="fr-CA" noProof="0" dirty="0" smtClean="0"/>
          </a:p>
          <a:p>
            <a:pPr marL="0" indent="0">
              <a:buNone/>
              <a:defRPr b="0" i="0"/>
            </a:pPr>
            <a:r>
              <a:rPr lang="fr-CA" i="1" noProof="0" dirty="0" smtClean="0"/>
              <a:t>Oxford English </a:t>
            </a:r>
            <a:r>
              <a:rPr lang="fr-CA" i="1" noProof="0" dirty="0" err="1" smtClean="0"/>
              <a:t>Dictionary</a:t>
            </a:r>
            <a:r>
              <a:rPr lang="fr-CA" i="1" noProof="0" dirty="0" smtClean="0"/>
              <a:t> </a:t>
            </a:r>
            <a:r>
              <a:rPr lang="fr-CA" noProof="0" dirty="0" smtClean="0"/>
              <a:t>(depuis 1923)</a:t>
            </a:r>
          </a:p>
          <a:p>
            <a:pPr marL="0" indent="0">
              <a:buNone/>
              <a:defRPr b="0" i="0"/>
            </a:pPr>
            <a:endParaRPr lang="fr-CA" i="1" noProof="0" dirty="0"/>
          </a:p>
        </p:txBody>
      </p:sp>
      <p:sp>
        <p:nvSpPr>
          <p:cNvPr id="4" name="Slide Number Placeholder 3"/>
          <p:cNvSpPr>
            <a:spLocks noGrp="1"/>
          </p:cNvSpPr>
          <p:nvPr>
            <p:ph type="sldNum" sz="quarter" idx="12"/>
            <p:custDataLst>
              <p:tags r:id="rId3"/>
            </p:custDataLst>
          </p:nvPr>
        </p:nvSpPr>
        <p:spPr/>
        <p:txBody>
          <a:bodyPr/>
          <a:lstStyle/>
          <a:p>
            <a:pPr>
              <a:defRPr b="0" i="0"/>
            </a:pPr>
            <a:fld id="{64F1E659-96DD-4498-B801-5561DB8FC8E3}" type="slidenum">
              <a:rPr lang="en-US" smtClean="0"/>
              <a:t>4</a:t>
            </a:fld>
            <a:endParaRPr lang="en-US"/>
          </a:p>
        </p:txBody>
      </p:sp>
    </p:spTree>
    <p:extLst>
      <p:ext uri="{BB962C8B-B14F-4D97-AF65-F5344CB8AC3E}">
        <p14:creationId xmlns:p14="http://schemas.microsoft.com/office/powerpoint/2010/main" val="31096158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Rapport sur les crimes haineux, 2013</a:t>
            </a:r>
            <a:endParaRPr lang="fr-CA" noProof="0" dirty="0"/>
          </a:p>
        </p:txBody>
      </p:sp>
      <p:sp>
        <p:nvSpPr>
          <p:cNvPr id="3" name="Content Placeholder 2"/>
          <p:cNvSpPr>
            <a:spLocks noGrp="1"/>
          </p:cNvSpPr>
          <p:nvPr>
            <p:ph idx="1"/>
            <p:custDataLst>
              <p:tags r:id="rId2"/>
            </p:custDataLst>
          </p:nvPr>
        </p:nvSpPr>
        <p:spPr/>
        <p:txBody>
          <a:bodyPr>
            <a:normAutofit/>
          </a:bodyPr>
          <a:lstStyle/>
          <a:p>
            <a:pPr>
              <a:defRPr b="0" i="0"/>
            </a:pPr>
            <a:r>
              <a:rPr lang="fr-CA" noProof="0" dirty="0" smtClean="0"/>
              <a:t>Selon le rapport de 2013 sur les crimes haineux, le nombre de crimes motivés par la haine déclarés par la police au Canada a diminué de 17 % de 2013 à 2012,</a:t>
            </a:r>
            <a:r>
              <a:rPr lang="fr-CA" b="1" noProof="0" dirty="0" smtClean="0"/>
              <a:t> passant de 1414 à 1167. </a:t>
            </a:r>
            <a:endParaRPr lang="fr-CA" b="1" noProof="0" dirty="0"/>
          </a:p>
        </p:txBody>
      </p:sp>
      <p:sp>
        <p:nvSpPr>
          <p:cNvPr id="4" name="Slide Number Placeholder 3"/>
          <p:cNvSpPr>
            <a:spLocks noGrp="1"/>
          </p:cNvSpPr>
          <p:nvPr>
            <p:ph type="sldNum" sz="quarter" idx="12"/>
            <p:custDataLst>
              <p:tags r:id="rId3"/>
            </p:custDataLst>
          </p:nvPr>
        </p:nvSpPr>
        <p:spPr/>
        <p:txBody>
          <a:bodyPr/>
          <a:lstStyle/>
          <a:p>
            <a:pPr>
              <a:defRPr b="0" i="0"/>
            </a:pPr>
            <a:fld id="{0627575C-934C-41B9-938E-EF94CBF57A93}" type="slidenum">
              <a:rPr lang="en-US" smtClean="0"/>
              <a:t>40</a:t>
            </a:fld>
            <a:endParaRPr lang="en-US"/>
          </a:p>
        </p:txBody>
      </p:sp>
    </p:spTree>
    <p:extLst>
      <p:ext uri="{BB962C8B-B14F-4D97-AF65-F5344CB8AC3E}">
        <p14:creationId xmlns:p14="http://schemas.microsoft.com/office/powerpoint/2010/main" val="173009916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Crimes haineux</a:t>
            </a:r>
            <a:endParaRPr lang="fr-CA" noProof="0" dirty="0"/>
          </a:p>
        </p:txBody>
      </p:sp>
      <p:sp>
        <p:nvSpPr>
          <p:cNvPr id="3" name="Content Placeholder 2"/>
          <p:cNvSpPr>
            <a:spLocks noGrp="1"/>
          </p:cNvSpPr>
          <p:nvPr>
            <p:ph idx="1"/>
            <p:custDataLst>
              <p:tags r:id="rId2"/>
            </p:custDataLst>
          </p:nvPr>
        </p:nvSpPr>
        <p:spPr/>
        <p:txBody>
          <a:bodyPr>
            <a:normAutofit fontScale="87500"/>
          </a:bodyPr>
          <a:lstStyle/>
          <a:p>
            <a:pPr>
              <a:defRPr b="0" i="0"/>
            </a:pPr>
            <a:r>
              <a:rPr lang="fr-CA" noProof="0" dirty="0" smtClean="0"/>
              <a:t>Selon les données les plus récentes de Statistique Canada, </a:t>
            </a:r>
            <a:r>
              <a:rPr lang="fr-CA" b="1" noProof="0" dirty="0" smtClean="0"/>
              <a:t>159 crimes haineux contre des musulmans ont été déclarés par la police en 2015</a:t>
            </a:r>
            <a:r>
              <a:rPr lang="fr-CA" noProof="0" dirty="0" smtClean="0"/>
              <a:t>. Le nombre de crimes haineux à l’endroit des musulmans a plus que triplé entre 2012 et 2015, même si l’incidence globale de ce genre de crime a diminué. Parmi les groupes ciblés par la haine, </a:t>
            </a:r>
            <a:r>
              <a:rPr lang="fr-CA" b="1" noProof="0" dirty="0" smtClean="0"/>
              <a:t>les musulmans comptaient le pourcentage le plus élevé de femmes chez les victimes (53 %).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1AEE3D3C-9320-46EF-8ACD-DD7196B2E4DE}" type="slidenum">
              <a:rPr lang="en-US" smtClean="0"/>
              <a:t>41</a:t>
            </a:fld>
            <a:endParaRPr lang="en-US"/>
          </a:p>
        </p:txBody>
      </p:sp>
    </p:spTree>
    <p:extLst>
      <p:ext uri="{BB962C8B-B14F-4D97-AF65-F5344CB8AC3E}">
        <p14:creationId xmlns:p14="http://schemas.microsoft.com/office/powerpoint/2010/main" val="41861982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Statistiques</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t>Bien que le nombre total d’incidents de crimes haineux à motivation religieuse signalé en 2013 ait chuté de 22 %, la population musulmane était le seul groupe à connaître une augmentation de ces crimes à son endroit, ce nombre étant passé de </a:t>
            </a:r>
            <a:r>
              <a:rPr lang="fr-CA" b="1" noProof="0" dirty="0" smtClean="0"/>
              <a:t>45 à 65.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3086BD97-DA1B-4AA1-AEDD-D748D284EFBD}" type="slidenum">
              <a:rPr lang="en-US" smtClean="0"/>
              <a:t>42</a:t>
            </a:fld>
            <a:endParaRPr lang="en-US"/>
          </a:p>
        </p:txBody>
      </p:sp>
    </p:spTree>
    <p:extLst>
      <p:ext uri="{BB962C8B-B14F-4D97-AF65-F5344CB8AC3E}">
        <p14:creationId xmlns:p14="http://schemas.microsoft.com/office/powerpoint/2010/main" val="167906166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Statistiques</a:t>
            </a:r>
            <a:endParaRPr lang="fr-CA" noProof="0" dirty="0"/>
          </a:p>
        </p:txBody>
      </p:sp>
      <p:sp>
        <p:nvSpPr>
          <p:cNvPr id="3" name="Content Placeholder 2"/>
          <p:cNvSpPr>
            <a:spLocks noGrp="1"/>
          </p:cNvSpPr>
          <p:nvPr>
            <p:ph idx="1"/>
            <p:custDataLst>
              <p:tags r:id="rId2"/>
            </p:custDataLst>
          </p:nvPr>
        </p:nvSpPr>
        <p:spPr/>
        <p:txBody>
          <a:bodyPr>
            <a:normAutofit/>
          </a:bodyPr>
          <a:lstStyle/>
          <a:p>
            <a:pPr>
              <a:defRPr b="0" i="0"/>
            </a:pPr>
            <a:r>
              <a:rPr lang="fr-CA" noProof="0" dirty="0" smtClean="0"/>
              <a:t>Les musulmans canadiens ont été le seul groupe religieux à connaître une augmentation des crimes haineux en 2013 selon les nouvelles données de Statistique Canada, et les dirigeants de ces communautés ont déclaré que la situation n’a fait qu’empirer en 2014 à cause de la </a:t>
            </a:r>
            <a:r>
              <a:rPr lang="fr-CA" b="1" noProof="0" dirty="0" smtClean="0"/>
              <a:t>montée de l'État islamique et d’une rhétorique politique « toxique ».</a:t>
            </a:r>
          </a:p>
          <a:p>
            <a:pPr>
              <a:defRPr b="0" i="0"/>
            </a:pPr>
            <a:endParaRPr lang="fr-CA" b="1" noProof="0" dirty="0"/>
          </a:p>
        </p:txBody>
      </p:sp>
      <p:sp>
        <p:nvSpPr>
          <p:cNvPr id="4" name="Slide Number Placeholder 3"/>
          <p:cNvSpPr>
            <a:spLocks noGrp="1"/>
          </p:cNvSpPr>
          <p:nvPr>
            <p:ph type="sldNum" sz="quarter" idx="12"/>
            <p:custDataLst>
              <p:tags r:id="rId3"/>
            </p:custDataLst>
          </p:nvPr>
        </p:nvSpPr>
        <p:spPr/>
        <p:txBody>
          <a:bodyPr/>
          <a:lstStyle/>
          <a:p>
            <a:pPr>
              <a:defRPr b="0" i="0"/>
            </a:pPr>
            <a:fld id="{AE286A24-BB69-4C8F-96C8-82259594597D}" type="slidenum">
              <a:rPr lang="en-US" smtClean="0"/>
              <a:t>43</a:t>
            </a:fld>
            <a:endParaRPr lang="en-US"/>
          </a:p>
        </p:txBody>
      </p:sp>
    </p:spTree>
    <p:extLst>
      <p:ext uri="{BB962C8B-B14F-4D97-AF65-F5344CB8AC3E}">
        <p14:creationId xmlns:p14="http://schemas.microsoft.com/office/powerpoint/2010/main" val="341275670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Statistiques</a:t>
            </a:r>
            <a:endParaRPr lang="fr-CA" noProof="0" dirty="0"/>
          </a:p>
        </p:txBody>
      </p:sp>
      <p:sp>
        <p:nvSpPr>
          <p:cNvPr id="3" name="Content Placeholder 2"/>
          <p:cNvSpPr>
            <a:spLocks noGrp="1"/>
          </p:cNvSpPr>
          <p:nvPr>
            <p:ph idx="1"/>
            <p:custDataLst>
              <p:tags r:id="rId2"/>
            </p:custDataLst>
          </p:nvPr>
        </p:nvSpPr>
        <p:spPr/>
        <p:txBody>
          <a:bodyPr>
            <a:normAutofit/>
          </a:bodyPr>
          <a:lstStyle/>
          <a:p>
            <a:pPr>
              <a:defRPr b="0" i="0"/>
            </a:pPr>
            <a:r>
              <a:rPr lang="fr-CA" noProof="0" dirty="0" smtClean="0"/>
              <a:t>En trois ans seulement, le nombre de crimes haineux déclarés par la police contre des musulmans au Canada a plus que doublé, passant de </a:t>
            </a:r>
            <a:r>
              <a:rPr lang="fr-CA" b="1" noProof="0" dirty="0" smtClean="0"/>
              <a:t>45 en 2012 à 99 en 2014, </a:t>
            </a:r>
            <a:r>
              <a:rPr lang="fr-CA" noProof="0" dirty="0" smtClean="0"/>
              <a:t>selon Statistique Canada. </a:t>
            </a:r>
          </a:p>
          <a:p>
            <a:pPr marL="68580" indent="0">
              <a:buNone/>
              <a:defRPr b="0" i="0"/>
            </a:pPr>
            <a:r>
              <a:rPr lang="fr-CA" noProof="0" dirty="0" smtClean="0"/>
              <a:t> </a:t>
            </a:r>
          </a:p>
          <a:p>
            <a:pPr>
              <a:defRPr b="0" i="0"/>
            </a:pP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ABB9FD76-3F30-4409-89A2-2F80A34A5AB4}" type="slidenum">
              <a:rPr lang="en-US" smtClean="0"/>
              <a:t>44</a:t>
            </a:fld>
            <a:endParaRPr lang="en-US"/>
          </a:p>
        </p:txBody>
      </p:sp>
    </p:spTree>
    <p:extLst>
      <p:ext uri="{BB962C8B-B14F-4D97-AF65-F5344CB8AC3E}">
        <p14:creationId xmlns:p14="http://schemas.microsoft.com/office/powerpoint/2010/main" val="27835587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809005"/>
            <a:ext cx="7024744" cy="1143000"/>
          </a:xfrm>
        </p:spPr>
        <p:txBody>
          <a:bodyPr>
            <a:normAutofit fontScale="90000"/>
          </a:bodyPr>
          <a:lstStyle/>
          <a:p>
            <a:pPr>
              <a:defRPr b="0" i="0"/>
            </a:pPr>
            <a:r>
              <a:rPr lang="fr-CA" noProof="0" dirty="0" smtClean="0"/>
              <a:t>Incidents dans les universités canadiennes</a:t>
            </a:r>
            <a:endParaRPr lang="fr-CA" noProof="0" dirty="0"/>
          </a:p>
        </p:txBody>
      </p:sp>
      <p:sp>
        <p:nvSpPr>
          <p:cNvPr id="3" name="Content Placeholder 2"/>
          <p:cNvSpPr>
            <a:spLocks noGrp="1"/>
          </p:cNvSpPr>
          <p:nvPr>
            <p:ph idx="1"/>
            <p:custDataLst>
              <p:tags r:id="rId2"/>
            </p:custDataLst>
          </p:nvPr>
        </p:nvSpPr>
        <p:spPr>
          <a:xfrm>
            <a:off x="1043492" y="2057400"/>
            <a:ext cx="7225865" cy="4234070"/>
          </a:xfrm>
        </p:spPr>
        <p:txBody>
          <a:bodyPr>
            <a:normAutofit fontScale="85000" lnSpcReduction="20000"/>
          </a:bodyPr>
          <a:lstStyle/>
          <a:p>
            <a:pPr>
              <a:lnSpc>
                <a:spcPct val="110000"/>
              </a:lnSpc>
              <a:spcAft>
                <a:spcPts val="600"/>
              </a:spcAft>
              <a:defRPr b="0" i="0"/>
            </a:pPr>
            <a:r>
              <a:rPr lang="fr-CA" b="1" noProof="0" dirty="0" smtClean="0"/>
              <a:t>En 2016, </a:t>
            </a:r>
            <a:r>
              <a:rPr lang="fr-CA" b="0" noProof="0" dirty="0" smtClean="0"/>
              <a:t>des affiches ont été vandalisées au Collège Durham et </a:t>
            </a:r>
            <a:r>
              <a:rPr lang="fr-CA" noProof="0" dirty="0" smtClean="0"/>
              <a:t>à</a:t>
            </a:r>
            <a:r>
              <a:rPr lang="fr-CA" b="0" noProof="0" dirty="0" smtClean="0"/>
              <a:t> l’</a:t>
            </a:r>
            <a:r>
              <a:rPr lang="fr-CA" noProof="0" dirty="0" smtClean="0"/>
              <a:t>Institut universitaire de technologie de l’Ontario</a:t>
            </a:r>
            <a:r>
              <a:rPr lang="fr-CA" b="0" noProof="0" dirty="0" smtClean="0"/>
              <a:t>.  </a:t>
            </a:r>
          </a:p>
          <a:p>
            <a:pPr>
              <a:lnSpc>
                <a:spcPct val="110000"/>
              </a:lnSpc>
              <a:spcAft>
                <a:spcPts val="600"/>
              </a:spcAft>
              <a:defRPr b="0" i="0"/>
            </a:pPr>
            <a:r>
              <a:rPr lang="fr-CA" b="1" noProof="0" dirty="0" smtClean="0"/>
              <a:t>À l’automne 2016, des dépliants </a:t>
            </a:r>
            <a:r>
              <a:rPr lang="fr-CA" b="1" noProof="0" dirty="0" err="1" smtClean="0"/>
              <a:t>anti-musulmans</a:t>
            </a:r>
            <a:r>
              <a:rPr lang="fr-CA" b="1" noProof="0" dirty="0" smtClean="0"/>
              <a:t> ont été distribués à l’Université McGill et à l’Université de Calgary. </a:t>
            </a:r>
          </a:p>
          <a:p>
            <a:pPr>
              <a:lnSpc>
                <a:spcPct val="110000"/>
              </a:lnSpc>
              <a:spcAft>
                <a:spcPts val="600"/>
              </a:spcAft>
              <a:defRPr b="0" i="0"/>
            </a:pPr>
            <a:r>
              <a:rPr lang="fr-CA" noProof="0" dirty="0" smtClean="0"/>
              <a:t>Certaines personnes ont été victimes d’incidents moins publicisés, mais tout de même inquiétants. Les affiches électorales d’un candidat aux élections étudiantes à l’Université d’Ottawa ont été couvertes d’insultes </a:t>
            </a:r>
            <a:r>
              <a:rPr lang="fr-CA" noProof="0" dirty="0" err="1" smtClean="0"/>
              <a:t>anti-musulmanes</a:t>
            </a:r>
            <a:r>
              <a:rPr lang="fr-CA" noProof="0" dirty="0" smtClean="0"/>
              <a:t>. </a:t>
            </a:r>
          </a:p>
          <a:p>
            <a:pPr>
              <a:lnSpc>
                <a:spcPct val="110000"/>
              </a:lnSpc>
              <a:spcAft>
                <a:spcPts val="600"/>
              </a:spcAft>
              <a:defRPr b="0" i="0"/>
            </a:pPr>
            <a:r>
              <a:rPr lang="fr-CA" b="1" noProof="0" dirty="0" smtClean="0"/>
              <a:t>En janvier 2017, une jeune femme </a:t>
            </a:r>
            <a:r>
              <a:rPr lang="fr-CA" b="0" noProof="0" dirty="0" smtClean="0"/>
              <a:t>s’est fait dire d’enlever son hijab à </a:t>
            </a:r>
            <a:r>
              <a:rPr lang="fr-CA" b="1" noProof="0" dirty="0" smtClean="0"/>
              <a:t>l’Université Simon Fraser.</a:t>
            </a:r>
          </a:p>
          <a:p>
            <a:pPr>
              <a:lnSpc>
                <a:spcPct val="110000"/>
              </a:lnSpc>
              <a:spcAft>
                <a:spcPts val="600"/>
              </a:spcAft>
              <a:defRPr b="0" i="0"/>
            </a:pPr>
            <a:endParaRPr lang="fr-CA" noProof="0" dirty="0" smtClean="0"/>
          </a:p>
          <a:p>
            <a:pPr>
              <a:lnSpc>
                <a:spcPct val="110000"/>
              </a:lnSpc>
              <a:spcAft>
                <a:spcPts val="600"/>
              </a:spcAft>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91F5A2CA-D596-4E09-99E8-7470E3C4ACFC}" type="slidenum">
              <a:rPr lang="en-US" smtClean="0"/>
              <a:t>45</a:t>
            </a:fld>
            <a:endParaRPr lang="en-US"/>
          </a:p>
        </p:txBody>
      </p:sp>
    </p:spTree>
    <p:extLst>
      <p:ext uri="{BB962C8B-B14F-4D97-AF65-F5344CB8AC3E}">
        <p14:creationId xmlns:p14="http://schemas.microsoft.com/office/powerpoint/2010/main" val="376671092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027664"/>
            <a:ext cx="7024744" cy="1295988"/>
          </a:xfrm>
        </p:spPr>
        <p:txBody>
          <a:bodyPr>
            <a:noAutofit/>
          </a:bodyPr>
          <a:lstStyle/>
          <a:p>
            <a:pPr>
              <a:defRPr b="0" i="0"/>
            </a:pPr>
            <a:r>
              <a:rPr lang="fr-CA" sz="3300" noProof="0" dirty="0" smtClean="0"/>
              <a:t>Un Coran a été détruit lors d’une réunion du Conseil scolaire de district de Peel, mars 2017</a:t>
            </a:r>
            <a:endParaRPr lang="fr-CA" sz="3300" noProof="0" dirty="0"/>
          </a:p>
        </p:txBody>
      </p:sp>
      <p:pic>
        <p:nvPicPr>
          <p:cNvPr id="5" name="Content Placeholder 4" descr="torn-qur-an.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8851" b="8851"/>
          <a:stretch/>
        </p:blipFill>
        <p:spPr/>
      </p:pic>
      <p:sp>
        <p:nvSpPr>
          <p:cNvPr id="4" name="Slide Number Placeholder 3"/>
          <p:cNvSpPr>
            <a:spLocks noGrp="1"/>
          </p:cNvSpPr>
          <p:nvPr>
            <p:ph type="sldNum" sz="quarter" idx="12"/>
            <p:custDataLst>
              <p:tags r:id="rId3"/>
            </p:custDataLst>
          </p:nvPr>
        </p:nvSpPr>
        <p:spPr/>
        <p:txBody>
          <a:bodyPr/>
          <a:lstStyle/>
          <a:p>
            <a:pPr>
              <a:defRPr b="0" i="0"/>
            </a:pPr>
            <a:fld id="{A2AD4A4B-2BA9-4C9B-97DC-5B93FCB7054E}" type="slidenum">
              <a:rPr lang="en-US" smtClean="0"/>
              <a:t>46</a:t>
            </a:fld>
            <a:endParaRPr lang="en-US"/>
          </a:p>
        </p:txBody>
      </p:sp>
    </p:spTree>
    <p:extLst>
      <p:ext uri="{BB962C8B-B14F-4D97-AF65-F5344CB8AC3E}">
        <p14:creationId xmlns:p14="http://schemas.microsoft.com/office/powerpoint/2010/main" val="144964368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89" y="938213"/>
            <a:ext cx="7514102" cy="1143000"/>
          </a:xfrm>
        </p:spPr>
        <p:txBody>
          <a:bodyPr>
            <a:noAutofit/>
          </a:bodyPr>
          <a:lstStyle/>
          <a:p>
            <a:pPr>
              <a:defRPr b="0" i="0"/>
            </a:pPr>
            <a:r>
              <a:rPr lang="fr-CA" sz="2500" noProof="0" dirty="0" smtClean="0"/>
              <a:t>Un imam de Peel a reçu une menace de mort à la suite d’une demande d’accommodement religieux dans les écoles, août 2017</a:t>
            </a:r>
            <a:endParaRPr lang="fr-CA" sz="2500" noProof="0" dirty="0"/>
          </a:p>
        </p:txBody>
      </p:sp>
      <p:pic>
        <p:nvPicPr>
          <p:cNvPr id="5" name="Content Placeholder 4" descr="ibrahim-hindy.pn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4016" b="4016"/>
          <a:stretch/>
        </p:blipFill>
        <p:spPr/>
      </p:pic>
      <p:sp>
        <p:nvSpPr>
          <p:cNvPr id="4" name="Slide Number Placeholder 3"/>
          <p:cNvSpPr>
            <a:spLocks noGrp="1"/>
          </p:cNvSpPr>
          <p:nvPr>
            <p:ph type="sldNum" sz="quarter" idx="12"/>
            <p:custDataLst>
              <p:tags r:id="rId3"/>
            </p:custDataLst>
          </p:nvPr>
        </p:nvSpPr>
        <p:spPr/>
        <p:txBody>
          <a:bodyPr/>
          <a:lstStyle/>
          <a:p>
            <a:pPr>
              <a:defRPr b="0" i="0"/>
            </a:pPr>
            <a:fld id="{6C0CC7D0-83DA-433D-9BB4-C524860340EB}" type="slidenum">
              <a:rPr lang="en-US" smtClean="0"/>
              <a:t>47</a:t>
            </a:fld>
            <a:endParaRPr lang="en-US"/>
          </a:p>
        </p:txBody>
      </p:sp>
    </p:spTree>
    <p:extLst>
      <p:ext uri="{BB962C8B-B14F-4D97-AF65-F5344CB8AC3E}">
        <p14:creationId xmlns:p14="http://schemas.microsoft.com/office/powerpoint/2010/main" val="10815294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027664"/>
            <a:ext cx="7024744" cy="860771"/>
          </a:xfrm>
        </p:spPr>
        <p:txBody>
          <a:bodyPr>
            <a:normAutofit/>
          </a:bodyPr>
          <a:lstStyle/>
          <a:p>
            <a:pPr>
              <a:defRPr b="0" i="0"/>
            </a:pPr>
            <a:r>
              <a:rPr lang="fr-CA" sz="3300" noProof="0" dirty="0" smtClean="0"/>
              <a:t>Réaction contre la motion M-103</a:t>
            </a:r>
            <a:endParaRPr lang="fr-CA" sz="3300" noProof="0" dirty="0"/>
          </a:p>
        </p:txBody>
      </p:sp>
      <p:sp>
        <p:nvSpPr>
          <p:cNvPr id="3" name="Content Placeholder 2"/>
          <p:cNvSpPr>
            <a:spLocks noGrp="1"/>
          </p:cNvSpPr>
          <p:nvPr>
            <p:ph idx="1"/>
            <p:custDataLst>
              <p:tags r:id="rId2"/>
            </p:custDataLst>
          </p:nvPr>
        </p:nvSpPr>
        <p:spPr/>
        <p:txBody>
          <a:bodyPr>
            <a:normAutofit/>
          </a:bodyPr>
          <a:lstStyle/>
          <a:p>
            <a:pPr>
              <a:defRPr b="0" i="0"/>
            </a:pPr>
            <a:r>
              <a:rPr lang="fr-CA" noProof="0" dirty="0" smtClean="0"/>
              <a:t>La députée de Mississauga (Ontario), </a:t>
            </a:r>
            <a:r>
              <a:rPr lang="fr-CA" noProof="0" dirty="0" err="1" smtClean="0"/>
              <a:t>Iqra</a:t>
            </a:r>
            <a:r>
              <a:rPr lang="fr-CA" noProof="0" dirty="0" smtClean="0"/>
              <a:t> Khalid, a déclaré à la Chambre des communes qu’elle avait reçu plus de 50 000 courriels en réaction à l’adoption de la motion M-103, dont bon nombre contenaient des propos discriminatoires manifestes ou des menaces directes. </a:t>
            </a:r>
          </a:p>
          <a:p>
            <a:pPr marL="68580" indent="0">
              <a:buNone/>
              <a:defRPr b="0" i="0"/>
            </a:pPr>
            <a:r>
              <a:rPr lang="fr-CA" noProof="0" dirty="0" smtClean="0"/>
              <a:t> </a:t>
            </a:r>
          </a:p>
          <a:p>
            <a:pPr marL="68580" indent="0">
              <a:buNone/>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C193D432-9081-4C60-A51C-B1B1B245CD9A}" type="slidenum">
              <a:rPr lang="en-US" smtClean="0"/>
              <a:t>48</a:t>
            </a:fld>
            <a:endParaRPr lang="en-US"/>
          </a:p>
        </p:txBody>
      </p:sp>
    </p:spTree>
    <p:extLst>
      <p:ext uri="{BB962C8B-B14F-4D97-AF65-F5344CB8AC3E}">
        <p14:creationId xmlns:p14="http://schemas.microsoft.com/office/powerpoint/2010/main" val="3762037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Politiquement : Motion M-103 présentée par </a:t>
            </a:r>
            <a:r>
              <a:rPr lang="fr-CA" noProof="0" dirty="0" err="1" smtClean="0"/>
              <a:t>Iqra</a:t>
            </a:r>
            <a:r>
              <a:rPr lang="fr-CA" noProof="0" dirty="0" smtClean="0"/>
              <a:t> Khalid</a:t>
            </a:r>
            <a:endParaRPr lang="fr-CA" noProof="0" dirty="0"/>
          </a:p>
        </p:txBody>
      </p:sp>
      <p:pic>
        <p:nvPicPr>
          <p:cNvPr id="5" name="Content Placeholder 4" descr="BanIslamophobia-KhaladMP-Terrorist.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9973" b="9973"/>
          <a:stretch/>
        </p:blipFill>
        <p:spPr/>
      </p:pic>
      <p:sp>
        <p:nvSpPr>
          <p:cNvPr id="4" name="Slide Number Placeholder 3"/>
          <p:cNvSpPr>
            <a:spLocks noGrp="1"/>
          </p:cNvSpPr>
          <p:nvPr>
            <p:ph type="sldNum" sz="quarter" idx="12"/>
            <p:custDataLst>
              <p:tags r:id="rId3"/>
            </p:custDataLst>
          </p:nvPr>
        </p:nvSpPr>
        <p:spPr/>
        <p:txBody>
          <a:bodyPr/>
          <a:lstStyle/>
          <a:p>
            <a:pPr>
              <a:defRPr b="0" i="0"/>
            </a:pPr>
            <a:fld id="{0D7A43F7-BF24-4F5D-9E20-358AE0AA3F23}" type="slidenum">
              <a:rPr lang="en-US" smtClean="0"/>
              <a:t>49</a:t>
            </a:fld>
            <a:endParaRPr lang="en-US"/>
          </a:p>
        </p:txBody>
      </p:sp>
    </p:spTree>
    <p:extLst>
      <p:ext uri="{BB962C8B-B14F-4D97-AF65-F5344CB8AC3E}">
        <p14:creationId xmlns:p14="http://schemas.microsoft.com/office/powerpoint/2010/main" val="12657187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325843"/>
            <a:ext cx="7024744" cy="1143000"/>
          </a:xfrm>
        </p:spPr>
        <p:txBody>
          <a:bodyPr>
            <a:normAutofit fontScale="90000"/>
          </a:bodyPr>
          <a:lstStyle/>
          <a:p>
            <a:pPr>
              <a:defRPr b="0" i="0"/>
            </a:pPr>
            <a:r>
              <a:rPr lang="fr-CA" noProof="0" dirty="0" smtClean="0"/>
              <a:t> </a:t>
            </a:r>
            <a:br>
              <a:rPr lang="fr-CA" noProof="0" dirty="0" smtClean="0"/>
            </a:br>
            <a:r>
              <a:rPr lang="fr-CA" sz="2700" noProof="0" dirty="0" smtClean="0"/>
              <a:t>Un rapport de la Commission sur les musulmans britanniques et l’islamophobie de </a:t>
            </a:r>
            <a:r>
              <a:rPr lang="fr-CA" sz="2700" noProof="0" dirty="0" err="1" smtClean="0"/>
              <a:t>Runnymede</a:t>
            </a:r>
            <a:r>
              <a:rPr lang="fr-CA" sz="2700" noProof="0" dirty="0" smtClean="0"/>
              <a:t> Trust (1996) offre la définition suivante :</a:t>
            </a:r>
            <a:endParaRPr lang="fr-CA" sz="2700" noProof="0" dirty="0"/>
          </a:p>
        </p:txBody>
      </p:sp>
      <p:sp>
        <p:nvSpPr>
          <p:cNvPr id="3" name="Content Placeholder 2"/>
          <p:cNvSpPr>
            <a:spLocks noGrp="1"/>
          </p:cNvSpPr>
          <p:nvPr>
            <p:ph idx="1"/>
            <p:custDataLst>
              <p:tags r:id="rId2"/>
            </p:custDataLst>
          </p:nvPr>
        </p:nvSpPr>
        <p:spPr>
          <a:xfrm>
            <a:off x="1043492" y="2999505"/>
            <a:ext cx="6868056" cy="3508977"/>
          </a:xfrm>
        </p:spPr>
        <p:txBody>
          <a:bodyPr>
            <a:normAutofit/>
          </a:bodyPr>
          <a:lstStyle/>
          <a:p>
            <a:pPr>
              <a:defRPr b="0" i="0"/>
            </a:pPr>
            <a:r>
              <a:rPr lang="fr-CA" b="0" noProof="0" dirty="0" smtClean="0"/>
              <a:t>L’</a:t>
            </a:r>
            <a:r>
              <a:rPr lang="fr-CA" b="1" noProof="0" dirty="0" smtClean="0"/>
              <a:t>islamophobie</a:t>
            </a:r>
            <a:r>
              <a:rPr lang="fr-CA" b="0" noProof="0" dirty="0" smtClean="0"/>
              <a:t> est une perspective ou une vision du monde basée sur une </a:t>
            </a:r>
            <a:r>
              <a:rPr lang="fr-CA" b="1" noProof="0" dirty="0" smtClean="0"/>
              <a:t>crainte non fondée </a:t>
            </a:r>
            <a:r>
              <a:rPr lang="fr-CA" b="0" noProof="0" dirty="0" smtClean="0"/>
              <a:t>et une </a:t>
            </a:r>
            <a:r>
              <a:rPr lang="fr-CA" b="1" noProof="0" dirty="0" smtClean="0"/>
              <a:t>hostilité </a:t>
            </a:r>
            <a:r>
              <a:rPr lang="fr-CA" b="0" noProof="0" dirty="0" smtClean="0"/>
              <a:t>envers les musulmans, qui entraînent des pratiques d’</a:t>
            </a:r>
            <a:r>
              <a:rPr lang="fr-CA" b="1" noProof="0" dirty="0" smtClean="0"/>
              <a:t>exclusion </a:t>
            </a:r>
            <a:r>
              <a:rPr lang="fr-CA" b="0" noProof="0" dirty="0" smtClean="0"/>
              <a:t>et de </a:t>
            </a:r>
            <a:r>
              <a:rPr lang="fr-CA" b="1" noProof="0" dirty="0" smtClean="0"/>
              <a:t>discrimination</a:t>
            </a:r>
            <a:r>
              <a:rPr lang="fr-CA" noProof="0" dirty="0" smtClean="0"/>
              <a:t>.</a:t>
            </a:r>
            <a:r>
              <a:rPr lang="fr-CA" b="1" noProof="0" dirty="0" smtClean="0"/>
              <a:t> </a:t>
            </a:r>
            <a:r>
              <a:rPr lang="fr-CA" b="0" noProof="0" dirty="0" smtClean="0"/>
              <a:t>[traduction] </a:t>
            </a:r>
          </a:p>
          <a:p>
            <a:pPr marL="68580" indent="0">
              <a:buNone/>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4C4A4DD8-DF12-4089-AD91-C2B39EC54B25}" type="slidenum">
              <a:rPr lang="en-US" smtClean="0"/>
              <a:t>5</a:t>
            </a:fld>
            <a:endParaRPr lang="en-US"/>
          </a:p>
        </p:txBody>
      </p:sp>
    </p:spTree>
    <p:extLst>
      <p:ext uri="{BB962C8B-B14F-4D97-AF65-F5344CB8AC3E}">
        <p14:creationId xmlns:p14="http://schemas.microsoft.com/office/powerpoint/2010/main" val="7045058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89" y="1027664"/>
            <a:ext cx="7265623" cy="880649"/>
          </a:xfrm>
        </p:spPr>
        <p:txBody>
          <a:bodyPr>
            <a:normAutofit fontScale="90000"/>
          </a:bodyPr>
          <a:lstStyle/>
          <a:p>
            <a:pPr>
              <a:defRPr b="0" i="0"/>
            </a:pPr>
            <a:r>
              <a:rPr lang="fr-CA" noProof="0" dirty="0" smtClean="0"/>
              <a:t>Extraits des « courriels haineux »</a:t>
            </a:r>
            <a:endParaRPr lang="fr-CA" noProof="0" dirty="0"/>
          </a:p>
        </p:txBody>
      </p:sp>
      <p:sp>
        <p:nvSpPr>
          <p:cNvPr id="3" name="Content Placeholder 2"/>
          <p:cNvSpPr>
            <a:spLocks noGrp="1"/>
          </p:cNvSpPr>
          <p:nvPr>
            <p:ph idx="1"/>
            <p:custDataLst>
              <p:tags r:id="rId2"/>
            </p:custDataLst>
          </p:nvPr>
        </p:nvSpPr>
        <p:spPr/>
        <p:txBody>
          <a:bodyPr>
            <a:normAutofit fontScale="87500"/>
          </a:bodyPr>
          <a:lstStyle/>
          <a:p>
            <a:pPr lvl="0">
              <a:defRPr b="0" i="0"/>
            </a:pPr>
            <a:r>
              <a:rPr lang="fr-CA" noProof="0" dirty="0" smtClean="0"/>
              <a:t>« Tuez-la qu’on en finisse. Je crois qu’elle est là pour nous tuer. Elle est malade, déportez-la. »</a:t>
            </a:r>
          </a:p>
          <a:p>
            <a:pPr lvl="0">
              <a:defRPr b="0" i="0"/>
            </a:pPr>
            <a:r>
              <a:rPr lang="fr-CA" noProof="0" dirty="0" smtClean="0"/>
              <a:t>« Nous allons brûler vos mosquées, espèce de tête voilée. »</a:t>
            </a:r>
          </a:p>
          <a:p>
            <a:pPr lvl="0">
              <a:defRPr b="0" i="0"/>
            </a:pPr>
            <a:r>
              <a:rPr lang="fr-CA" noProof="0" dirty="0" smtClean="0"/>
              <a:t>« Pourquoi l’a-t-on laissée entrer au Canada? Qu'on la renvoie chez elle! »</a:t>
            </a:r>
          </a:p>
          <a:p>
            <a:pPr lvl="0">
              <a:defRPr b="0" i="0"/>
            </a:pPr>
            <a:r>
              <a:rPr lang="fr-CA" noProof="0" dirty="0" smtClean="0"/>
              <a:t>« Pourquoi ne quittez-vous pas mon pays? Vous êtes dégoûtante, et la majorité des Canadiens ne veut certainement pas de vous ici. »</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07B160B3-6B4B-439F-A2E3-696A72526EEA}" type="slidenum">
              <a:rPr lang="en-US" smtClean="0"/>
              <a:t>50</a:t>
            </a:fld>
            <a:endParaRPr lang="en-US"/>
          </a:p>
        </p:txBody>
      </p:sp>
    </p:spTree>
    <p:extLst>
      <p:ext uri="{BB962C8B-B14F-4D97-AF65-F5344CB8AC3E}">
        <p14:creationId xmlns:p14="http://schemas.microsoft.com/office/powerpoint/2010/main" val="84031667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a:defRPr b="0" i="0"/>
            </a:pPr>
            <a:r>
              <a:rPr lang="fr-CA" noProof="0" dirty="0" smtClean="0"/>
              <a:t>Insidieuse charia</a:t>
            </a:r>
            <a:endParaRPr lang="fr-CA" noProof="0" dirty="0"/>
          </a:p>
        </p:txBody>
      </p:sp>
      <p:pic>
        <p:nvPicPr>
          <p:cNvPr id="5" name="Content Placeholder 4" descr="download.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3191" b="3191"/>
          <a:stretch/>
        </p:blipFill>
        <p:spPr/>
      </p:pic>
      <p:sp>
        <p:nvSpPr>
          <p:cNvPr id="4" name="Slide Number Placeholder 3"/>
          <p:cNvSpPr>
            <a:spLocks noGrp="1"/>
          </p:cNvSpPr>
          <p:nvPr>
            <p:ph type="sldNum" sz="quarter" idx="12"/>
            <p:custDataLst>
              <p:tags r:id="rId3"/>
            </p:custDataLst>
          </p:nvPr>
        </p:nvSpPr>
        <p:spPr/>
        <p:txBody>
          <a:bodyPr/>
          <a:lstStyle/>
          <a:p>
            <a:pPr>
              <a:defRPr b="0" i="0"/>
            </a:pPr>
            <a:fld id="{5A89B97E-101E-4159-AF68-72B846087ACB}" type="slidenum">
              <a:rPr lang="en-US" smtClean="0"/>
              <a:t>51</a:t>
            </a:fld>
            <a:endParaRPr lang="en-US"/>
          </a:p>
        </p:txBody>
      </p:sp>
    </p:spTree>
    <p:extLst>
      <p:ext uri="{BB962C8B-B14F-4D97-AF65-F5344CB8AC3E}">
        <p14:creationId xmlns:p14="http://schemas.microsoft.com/office/powerpoint/2010/main" val="11677427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Le piège de la charia</a:t>
            </a:r>
            <a:endParaRPr lang="fr-CA" noProof="0" dirty="0"/>
          </a:p>
        </p:txBody>
      </p:sp>
      <p:pic>
        <p:nvPicPr>
          <p:cNvPr id="5" name="Content Placeholder 4" descr="ac0e0bb0ef.jpg"/>
          <p:cNvPicPr>
            <a:picLocks noGrp="1" noChangeAspect="1"/>
          </p:cNvPicPr>
          <p:nvPr>
            <p:ph idx="1"/>
            <p:custDataLst>
              <p:tags r:id="rId2"/>
            </p:custDataLst>
          </p:nvPr>
        </p:nvPicPr>
        <p:blipFill>
          <a:blip r:embed="rId6" cstate="email">
            <a:extLst>
              <a:ext uri="{28A0092B-C50C-407E-A947-70E740481C1C}">
                <a14:useLocalDpi xmlns:a14="http://schemas.microsoft.com/office/drawing/2010/main" val="0"/>
              </a:ext>
            </a:extLst>
          </a:blip>
          <a:srcRect l="-18274" r="-18274"/>
          <a:stretch/>
        </p:blipFill>
        <p:spPr>
          <a:xfrm>
            <a:off x="994334" y="2465371"/>
            <a:ext cx="7073900" cy="3662363"/>
          </a:xfrm>
        </p:spPr>
      </p:pic>
      <p:sp>
        <p:nvSpPr>
          <p:cNvPr id="4" name="Slide Number Placeholder 3"/>
          <p:cNvSpPr>
            <a:spLocks noGrp="1"/>
          </p:cNvSpPr>
          <p:nvPr>
            <p:ph type="sldNum" sz="quarter" idx="12"/>
            <p:custDataLst>
              <p:tags r:id="rId3"/>
            </p:custDataLst>
          </p:nvPr>
        </p:nvSpPr>
        <p:spPr/>
        <p:txBody>
          <a:bodyPr/>
          <a:lstStyle/>
          <a:p>
            <a:pPr>
              <a:defRPr b="0" i="0"/>
            </a:pPr>
            <a:fld id="{A1B4607D-DCFD-4C9B-9EA4-3DBC2AB4C3A8}" type="slidenum">
              <a:rPr lang="en-US" smtClean="0"/>
              <a:t>52</a:t>
            </a:fld>
            <a:endParaRPr lang="en-US"/>
          </a:p>
        </p:txBody>
      </p:sp>
    </p:spTree>
    <p:extLst>
      <p:ext uri="{BB962C8B-B14F-4D97-AF65-F5344CB8AC3E}">
        <p14:creationId xmlns:p14="http://schemas.microsoft.com/office/powerpoint/2010/main" val="137538741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Pour la liberté d’expression, contre la charia</a:t>
            </a:r>
            <a:endParaRPr lang="fr-CA" noProof="0" dirty="0"/>
          </a:p>
        </p:txBody>
      </p:sp>
      <p:sp>
        <p:nvSpPr>
          <p:cNvPr id="3" name="Content Placeholder 2"/>
          <p:cNvSpPr>
            <a:spLocks noGrp="1"/>
          </p:cNvSpPr>
          <p:nvPr>
            <p:ph idx="1"/>
            <p:custDataLst>
              <p:tags r:id="rId2"/>
            </p:custDataLst>
          </p:nvPr>
        </p:nvSpPr>
        <p:spPr/>
        <p:txBody>
          <a:bodyPr/>
          <a:lstStyle/>
          <a:p>
            <a:pPr>
              <a:defRPr b="0" i="0"/>
            </a:pPr>
            <a:r>
              <a:rPr lang="fr-CA" noProof="0" dirty="0" smtClean="0">
                <a:hlinkClick r:id="rId5"/>
              </a:rPr>
              <a:t>www.youtube.com/watch?time_continue=63&amp;v=b6BYHsebbPk</a:t>
            </a: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21A50FED-B490-4E35-8F0A-B7FCD7C09CD3}" type="slidenum">
              <a:rPr lang="en-US" smtClean="0"/>
              <a:t>53</a:t>
            </a:fld>
            <a:endParaRPr lang="en-US"/>
          </a:p>
        </p:txBody>
      </p:sp>
    </p:spTree>
    <p:extLst>
      <p:ext uri="{BB962C8B-B14F-4D97-AF65-F5344CB8AC3E}">
        <p14:creationId xmlns:p14="http://schemas.microsoft.com/office/powerpoint/2010/main" val="145788743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Comment combattre l’islamophobie?</a:t>
            </a:r>
            <a:endParaRPr lang="fr-CA" noProof="0" dirty="0"/>
          </a:p>
        </p:txBody>
      </p:sp>
      <p:pic>
        <p:nvPicPr>
          <p:cNvPr id="5" name="Content Placeholder 4" descr="images.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t="4702" b="4702"/>
          <a:stretch/>
        </p:blipFill>
        <p:spPr/>
      </p:pic>
      <p:sp>
        <p:nvSpPr>
          <p:cNvPr id="4" name="Slide Number Placeholder 3"/>
          <p:cNvSpPr>
            <a:spLocks noGrp="1"/>
          </p:cNvSpPr>
          <p:nvPr>
            <p:ph type="sldNum" sz="quarter" idx="12"/>
            <p:custDataLst>
              <p:tags r:id="rId3"/>
            </p:custDataLst>
          </p:nvPr>
        </p:nvSpPr>
        <p:spPr/>
        <p:txBody>
          <a:bodyPr/>
          <a:lstStyle/>
          <a:p>
            <a:pPr>
              <a:defRPr b="0" i="0"/>
            </a:pPr>
            <a:fld id="{0F9688F0-FB52-4A66-A748-496C9F6A0D41}" type="slidenum">
              <a:rPr lang="en-US" smtClean="0"/>
              <a:t>54</a:t>
            </a:fld>
            <a:endParaRPr lang="en-US"/>
          </a:p>
        </p:txBody>
      </p:sp>
    </p:spTree>
    <p:extLst>
      <p:ext uri="{BB962C8B-B14F-4D97-AF65-F5344CB8AC3E}">
        <p14:creationId xmlns:p14="http://schemas.microsoft.com/office/powerpoint/2010/main" val="268756811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Contestations judiciaires et poursuites pour crimes haineux</a:t>
            </a:r>
            <a:endParaRPr lang="fr-CA" noProof="0" dirty="0"/>
          </a:p>
        </p:txBody>
      </p:sp>
      <p:sp>
        <p:nvSpPr>
          <p:cNvPr id="3" name="Content Placeholder 2"/>
          <p:cNvSpPr>
            <a:spLocks noGrp="1"/>
          </p:cNvSpPr>
          <p:nvPr>
            <p:ph idx="1"/>
            <p:custDataLst>
              <p:tags r:id="rId2"/>
            </p:custDataLst>
          </p:nvPr>
        </p:nvSpPr>
        <p:spPr>
          <a:xfrm>
            <a:off x="1043492" y="4880113"/>
            <a:ext cx="6777317" cy="952516"/>
          </a:xfrm>
        </p:spPr>
        <p:txBody>
          <a:bodyPr>
            <a:normAutofit fontScale="92500" lnSpcReduction="20000"/>
          </a:bodyPr>
          <a:lstStyle/>
          <a:p>
            <a:pPr marL="68580" indent="0">
              <a:buNone/>
              <a:defRPr b="0" i="0"/>
            </a:pPr>
            <a:r>
              <a:rPr lang="fr-CA" sz="1600" dirty="0" smtClean="0"/>
              <a:t>Ligne </a:t>
            </a:r>
            <a:r>
              <a:rPr lang="fr-CA" sz="1600" dirty="0"/>
              <a:t>d'aide aux victimes d'islamophobie</a:t>
            </a:r>
          </a:p>
          <a:p>
            <a:pPr marL="68580" indent="0">
              <a:buNone/>
              <a:defRPr b="0" i="0"/>
            </a:pPr>
            <a:r>
              <a:rPr lang="fr-CA" sz="1600" dirty="0"/>
              <a:t>Conseils </a:t>
            </a:r>
            <a:r>
              <a:rPr lang="fr-CA" sz="1600" dirty="0" smtClean="0"/>
              <a:t>juridiques </a:t>
            </a:r>
            <a:r>
              <a:rPr lang="fr-CA" sz="1600" dirty="0"/>
              <a:t>confidentiels gratuits si vous estimez avoir été victime de discrimination, de harcèlement ou de violence parce que vous êtes de confession musulmane ou soupçonné de l'être.</a:t>
            </a:r>
            <a:endParaRPr lang="en-US" sz="1600" dirty="0"/>
          </a:p>
        </p:txBody>
      </p:sp>
      <p:sp>
        <p:nvSpPr>
          <p:cNvPr id="4" name="Slide Number Placeholder 3"/>
          <p:cNvSpPr>
            <a:spLocks noGrp="1"/>
          </p:cNvSpPr>
          <p:nvPr>
            <p:ph type="sldNum" sz="quarter" idx="12"/>
            <p:custDataLst>
              <p:tags r:id="rId3"/>
            </p:custDataLst>
          </p:nvPr>
        </p:nvSpPr>
        <p:spPr/>
        <p:txBody>
          <a:bodyPr/>
          <a:lstStyle/>
          <a:p>
            <a:pPr>
              <a:defRPr b="0" i="0"/>
            </a:pPr>
            <a:fld id="{C10968D6-F23A-4AD7-B627-948A9CD8D9DA}" type="slidenum">
              <a:rPr lang="en-US" smtClean="0"/>
              <a:t>55</a:t>
            </a:fld>
            <a:endParaRPr lang="en-US"/>
          </a:p>
        </p:txBody>
      </p:sp>
      <p:pic>
        <p:nvPicPr>
          <p:cNvPr id="5" name="Picture 4" descr="images.jpg"/>
          <p:cNvPicPr>
            <a:picLocks noChangeAspect="1"/>
          </p:cNvPicPr>
          <p:nvPr>
            <p:custDataLst>
              <p:tags r:id="rId4"/>
            </p:custDataLst>
          </p:nvPr>
        </p:nvPicPr>
        <p:blipFill>
          <a:blip r:embed="rId6">
            <a:extLst>
              <a:ext uri="{28A0092B-C50C-407E-A947-70E740481C1C}">
                <a14:useLocalDpi xmlns:a14="http://schemas.microsoft.com/office/drawing/2010/main" val="0"/>
              </a:ext>
            </a:extLst>
          </a:blip>
          <a:stretch/>
        </p:blipFill>
        <p:spPr>
          <a:xfrm>
            <a:off x="1043492" y="2531500"/>
            <a:ext cx="7024742" cy="2159000"/>
          </a:xfrm>
          <a:prstGeom prst="rect">
            <a:avLst/>
          </a:prstGeom>
        </p:spPr>
      </p:pic>
    </p:spTree>
    <p:extLst>
      <p:ext uri="{BB962C8B-B14F-4D97-AF65-F5344CB8AC3E}">
        <p14:creationId xmlns:p14="http://schemas.microsoft.com/office/powerpoint/2010/main" val="249190977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Éducation et solidarité</a:t>
            </a:r>
            <a:endParaRPr lang="fr-CA" noProof="0" dirty="0"/>
          </a:p>
        </p:txBody>
      </p:sp>
      <p:pic>
        <p:nvPicPr>
          <p:cNvPr id="5" name="Content Placeholder 4" descr="download.jpg"/>
          <p:cNvPicPr>
            <a:picLocks noGrp="1" noChangeAspect="1"/>
          </p:cNvPicPr>
          <p:nvPr>
            <p:ph idx="1"/>
            <p:custDataLst>
              <p:tags r:id="rId2"/>
            </p:custDataLst>
          </p:nvPr>
        </p:nvPicPr>
        <p:blipFill>
          <a:blip r:embed="rId5">
            <a:extLst>
              <a:ext uri="{28A0092B-C50C-407E-A947-70E740481C1C}">
                <a14:useLocalDpi xmlns:a14="http://schemas.microsoft.com/office/drawing/2010/main" val="0"/>
              </a:ext>
            </a:extLst>
          </a:blip>
          <a:srcRect l="3937" r="3937"/>
          <a:stretch/>
        </p:blipFill>
        <p:spPr/>
      </p:pic>
      <p:sp>
        <p:nvSpPr>
          <p:cNvPr id="4" name="Slide Number Placeholder 3"/>
          <p:cNvSpPr>
            <a:spLocks noGrp="1"/>
          </p:cNvSpPr>
          <p:nvPr>
            <p:ph type="sldNum" sz="quarter" idx="12"/>
            <p:custDataLst>
              <p:tags r:id="rId3"/>
            </p:custDataLst>
          </p:nvPr>
        </p:nvSpPr>
        <p:spPr/>
        <p:txBody>
          <a:bodyPr/>
          <a:lstStyle/>
          <a:p>
            <a:pPr>
              <a:defRPr b="0" i="0"/>
            </a:pPr>
            <a:fld id="{5B4B3234-72F5-4A90-ABB2-8C7053462882}" type="slidenum">
              <a:rPr lang="en-US" smtClean="0"/>
              <a:t>56</a:t>
            </a:fld>
            <a:endParaRPr lang="en-US"/>
          </a:p>
        </p:txBody>
      </p:sp>
    </p:spTree>
    <p:extLst>
      <p:ext uri="{BB962C8B-B14F-4D97-AF65-F5344CB8AC3E}">
        <p14:creationId xmlns:p14="http://schemas.microsoft.com/office/powerpoint/2010/main" val="76795733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defRPr b="0" i="0"/>
            </a:pPr>
            <a:r>
              <a:rPr lang="fr-CA" noProof="0" dirty="0" smtClean="0"/>
              <a:t>Se réapproprier le discours</a:t>
            </a:r>
            <a:endParaRPr lang="fr-CA" noProof="0" dirty="0"/>
          </a:p>
        </p:txBody>
      </p:sp>
      <p:pic>
        <p:nvPicPr>
          <p:cNvPr id="5" name="Content Placeholder 4" descr="Maker-Hands-1-1024x721.jpg"/>
          <p:cNvPicPr>
            <a:picLocks noGrp="1" noChangeAspect="1"/>
          </p:cNvPicPr>
          <p:nvPr>
            <p:ph idx="1"/>
            <p:custDataLst>
              <p:tags r:id="rId2"/>
            </p:custDataLst>
          </p:nvPr>
        </p:nvPicPr>
        <p:blipFill>
          <a:blip r:embed="rId5" cstate="email">
            <a:extLst>
              <a:ext uri="{28A0092B-C50C-407E-A947-70E740481C1C}">
                <a14:useLocalDpi xmlns:a14="http://schemas.microsoft.com/office/drawing/2010/main" val="0"/>
              </a:ext>
            </a:extLst>
          </a:blip>
          <a:srcRect t="13238" b="13238"/>
          <a:stretch/>
        </p:blipFill>
        <p:spPr/>
      </p:pic>
      <p:sp>
        <p:nvSpPr>
          <p:cNvPr id="4" name="Slide Number Placeholder 3"/>
          <p:cNvSpPr>
            <a:spLocks noGrp="1"/>
          </p:cNvSpPr>
          <p:nvPr>
            <p:ph type="sldNum" sz="quarter" idx="12"/>
            <p:custDataLst>
              <p:tags r:id="rId3"/>
            </p:custDataLst>
          </p:nvPr>
        </p:nvSpPr>
        <p:spPr/>
        <p:txBody>
          <a:bodyPr/>
          <a:lstStyle/>
          <a:p>
            <a:pPr>
              <a:defRPr b="0" i="0"/>
            </a:pPr>
            <a:fld id="{CC8725DB-C83D-497D-B6E2-49578724EF5E}" type="slidenum">
              <a:rPr lang="en-US" smtClean="0"/>
              <a:t>57</a:t>
            </a:fld>
            <a:endParaRPr lang="en-US"/>
          </a:p>
        </p:txBody>
      </p:sp>
    </p:spTree>
    <p:extLst>
      <p:ext uri="{BB962C8B-B14F-4D97-AF65-F5344CB8AC3E}">
        <p14:creationId xmlns:p14="http://schemas.microsoft.com/office/powerpoint/2010/main" val="135463932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96065" y="1027664"/>
            <a:ext cx="7024744" cy="1143000"/>
          </a:xfrm>
        </p:spPr>
        <p:txBody>
          <a:bodyPr/>
          <a:lstStyle/>
          <a:p>
            <a:pPr algn="ctr">
              <a:defRPr b="0" i="0"/>
            </a:pPr>
            <a:r>
              <a:rPr lang="fr-CA" noProof="0" dirty="0" smtClean="0"/>
              <a:t>À vous...</a:t>
            </a:r>
            <a:endParaRPr lang="fr-CA" noProof="0" dirty="0"/>
          </a:p>
        </p:txBody>
      </p:sp>
      <p:pic>
        <p:nvPicPr>
          <p:cNvPr id="5" name="Content Placeholder 4"/>
          <p:cNvPicPr>
            <a:picLocks noGrp="1" noChangeAspect="1"/>
          </p:cNvPicPr>
          <p:nvPr>
            <p:ph idx="1"/>
            <p:custDataLst>
              <p:tags r:id="rId2"/>
            </p:custDataLst>
          </p:nvPr>
        </p:nvPicPr>
        <p:blipFill>
          <a:blip r:embed="rId5"/>
          <a:srcRect t="23315" b="23315"/>
          <a:stretch/>
        </p:blipFill>
        <p:spPr>
          <a:xfrm>
            <a:off x="1043492" y="2170664"/>
            <a:ext cx="6777317" cy="3661965"/>
          </a:xfrm>
        </p:spPr>
      </p:pic>
      <p:sp>
        <p:nvSpPr>
          <p:cNvPr id="4" name="Slide Number Placeholder 3"/>
          <p:cNvSpPr>
            <a:spLocks noGrp="1"/>
          </p:cNvSpPr>
          <p:nvPr>
            <p:ph type="sldNum" sz="quarter" idx="12"/>
            <p:custDataLst>
              <p:tags r:id="rId3"/>
            </p:custDataLst>
          </p:nvPr>
        </p:nvSpPr>
        <p:spPr/>
        <p:txBody>
          <a:bodyPr/>
          <a:lstStyle/>
          <a:p>
            <a:pPr>
              <a:defRPr b="0" i="0"/>
            </a:pPr>
            <a:fld id="{06EA83C3-5D93-4A9D-BED5-45B74A190097}" type="slidenum">
              <a:rPr lang="en-US" smtClean="0"/>
              <a:t>58</a:t>
            </a:fld>
            <a:endParaRPr lang="en-US"/>
          </a:p>
        </p:txBody>
      </p:sp>
    </p:spTree>
    <p:extLst>
      <p:ext uri="{BB962C8B-B14F-4D97-AF65-F5344CB8AC3E}">
        <p14:creationId xmlns:p14="http://schemas.microsoft.com/office/powerpoint/2010/main" val="16040123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pPr>
              <a:defRPr b="0" i="0"/>
            </a:pPr>
            <a:r>
              <a:rPr lang="fr-CA" noProof="0" dirty="0" smtClean="0"/>
              <a:t>Ancien ou nouveau concept?</a:t>
            </a:r>
            <a:endParaRPr lang="fr-CA" noProof="0" dirty="0"/>
          </a:p>
        </p:txBody>
      </p:sp>
      <p:sp>
        <p:nvSpPr>
          <p:cNvPr id="3" name="Content Placeholder 2"/>
          <p:cNvSpPr>
            <a:spLocks noGrp="1"/>
          </p:cNvSpPr>
          <p:nvPr>
            <p:ph idx="1"/>
            <p:custDataLst>
              <p:tags r:id="rId2"/>
            </p:custDataLst>
          </p:nvPr>
        </p:nvSpPr>
        <p:spPr/>
        <p:txBody>
          <a:bodyPr/>
          <a:lstStyle/>
          <a:p>
            <a:pPr lvl="0">
              <a:defRPr b="0" i="0"/>
            </a:pPr>
            <a:r>
              <a:rPr lang="fr-CA" noProof="0" dirty="0" smtClean="0"/>
              <a:t>Le mot </a:t>
            </a:r>
            <a:r>
              <a:rPr lang="fr-CA" b="1" noProof="0" dirty="0" smtClean="0"/>
              <a:t>islamophobie </a:t>
            </a:r>
            <a:r>
              <a:rPr lang="fr-CA" noProof="0" dirty="0" smtClean="0"/>
              <a:t>n’est pas entré dans la langue courante avant le début des années 90. </a:t>
            </a:r>
          </a:p>
          <a:p>
            <a:pPr>
              <a:defRPr b="0" i="0"/>
            </a:pPr>
            <a:r>
              <a:rPr lang="fr-CA" noProof="0" dirty="0" smtClean="0"/>
              <a:t>Selon Patel, </a:t>
            </a:r>
            <a:r>
              <a:rPr lang="fr-CA" noProof="0" dirty="0" err="1" smtClean="0"/>
              <a:t>Humphries</a:t>
            </a:r>
            <a:r>
              <a:rPr lang="fr-CA" noProof="0" dirty="0" smtClean="0"/>
              <a:t> et </a:t>
            </a:r>
            <a:r>
              <a:rPr lang="fr-CA" noProof="0" dirty="0" err="1" smtClean="0"/>
              <a:t>Naik</a:t>
            </a:r>
            <a:r>
              <a:rPr lang="fr-CA" noProof="0" dirty="0" smtClean="0"/>
              <a:t> (1998), l’</a:t>
            </a:r>
            <a:r>
              <a:rPr lang="fr-CA" b="1" noProof="0" dirty="0" smtClean="0"/>
              <a:t>islamophobie</a:t>
            </a:r>
            <a:r>
              <a:rPr lang="fr-CA" noProof="0" dirty="0" smtClean="0"/>
              <a:t> a toujours existé dans les cultures et les pays occidentaux. Depuis une vingtaine d’années, le phénomène a pris de l’ampleur. Il est devenu explicite et extrême.</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B1633F75-865C-476B-8030-D354E3DF1994}" type="slidenum">
              <a:rPr lang="en-US" smtClean="0"/>
              <a:t>6</a:t>
            </a:fld>
            <a:endParaRPr lang="en-US"/>
          </a:p>
        </p:txBody>
      </p:sp>
    </p:spTree>
    <p:extLst>
      <p:ext uri="{BB962C8B-B14F-4D97-AF65-F5344CB8AC3E}">
        <p14:creationId xmlns:p14="http://schemas.microsoft.com/office/powerpoint/2010/main" val="294488049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1087298"/>
            <a:ext cx="7305380" cy="1143000"/>
          </a:xfrm>
        </p:spPr>
        <p:txBody>
          <a:bodyPr>
            <a:normAutofit fontScale="90000"/>
          </a:bodyPr>
          <a:lstStyle/>
          <a:p>
            <a:pPr>
              <a:defRPr b="0" i="0"/>
            </a:pPr>
            <a:r>
              <a:rPr lang="fr-CA" noProof="0" dirty="0" smtClean="0"/>
              <a:t>Alphonse-Étienne </a:t>
            </a:r>
            <a:r>
              <a:rPr lang="fr-CA" noProof="0" dirty="0" err="1" smtClean="0"/>
              <a:t>Dinet</a:t>
            </a:r>
            <a:r>
              <a:rPr lang="fr-CA" noProof="0" dirty="0" smtClean="0"/>
              <a:t> </a:t>
            </a:r>
            <a:br>
              <a:rPr lang="fr-CA" noProof="0" dirty="0" smtClean="0"/>
            </a:br>
            <a:r>
              <a:rPr lang="fr-CA" noProof="0" dirty="0" smtClean="0"/>
              <a:t>(1861-1929), peintre orientaliste</a:t>
            </a:r>
            <a:endParaRPr lang="fr-CA" noProof="0" dirty="0"/>
          </a:p>
        </p:txBody>
      </p:sp>
      <p:sp>
        <p:nvSpPr>
          <p:cNvPr id="4" name="Slide Number Placeholder 3"/>
          <p:cNvSpPr>
            <a:spLocks noGrp="1"/>
          </p:cNvSpPr>
          <p:nvPr>
            <p:ph type="sldNum" sz="quarter" idx="12"/>
            <p:custDataLst>
              <p:tags r:id="rId2"/>
            </p:custDataLst>
          </p:nvPr>
        </p:nvSpPr>
        <p:spPr/>
        <p:txBody>
          <a:bodyPr/>
          <a:lstStyle/>
          <a:p>
            <a:pPr>
              <a:defRPr b="0" i="0"/>
            </a:pPr>
            <a:fld id="{9C0226DA-0062-4312-BAAD-1B11E543E675}" type="slidenum">
              <a:rPr lang="en-US" smtClean="0"/>
              <a:t>7</a:t>
            </a:fld>
            <a:endParaRPr lang="en-US"/>
          </a:p>
        </p:txBody>
      </p:sp>
      <p:sp>
        <p:nvSpPr>
          <p:cNvPr id="6" name="Content Placeholder 5"/>
          <p:cNvSpPr>
            <a:spLocks noGrp="1"/>
          </p:cNvSpPr>
          <p:nvPr>
            <p:ph idx="1"/>
            <p:custDataLst>
              <p:tags r:id="rId3"/>
            </p:custDataLst>
          </p:nvPr>
        </p:nvSpPr>
        <p:spPr>
          <a:xfrm>
            <a:off x="1043492" y="2542311"/>
            <a:ext cx="6777317" cy="3508977"/>
          </a:xfrm>
        </p:spPr>
        <p:txBody>
          <a:bodyPr/>
          <a:lstStyle/>
          <a:p>
            <a:pPr>
              <a:defRPr b="0" i="0"/>
            </a:pPr>
            <a:r>
              <a:rPr lang="fr-CA" noProof="0" dirty="0" smtClean="0"/>
              <a:t>Il est considéré comme le premier auteur a avoir employé le mot </a:t>
            </a:r>
            <a:r>
              <a:rPr lang="fr-CA" b="1" noProof="0" dirty="0" smtClean="0"/>
              <a:t>islamophobie</a:t>
            </a:r>
            <a:r>
              <a:rPr lang="fr-CA" noProof="0" dirty="0" smtClean="0"/>
              <a:t>, dans son essai </a:t>
            </a:r>
            <a:r>
              <a:rPr lang="fr-CA" i="1" noProof="0" dirty="0" smtClean="0"/>
              <a:t>L’Orient vu de l’Occident </a:t>
            </a:r>
            <a:r>
              <a:rPr lang="fr-CA" noProof="0" dirty="0" smtClean="0"/>
              <a:t>en 1922. </a:t>
            </a:r>
            <a:endParaRPr lang="fr-CA" noProof="0" dirty="0"/>
          </a:p>
        </p:txBody>
      </p:sp>
    </p:spTree>
    <p:extLst>
      <p:ext uri="{BB962C8B-B14F-4D97-AF65-F5344CB8AC3E}">
        <p14:creationId xmlns:p14="http://schemas.microsoft.com/office/powerpoint/2010/main" val="39882736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89" y="699675"/>
            <a:ext cx="7225867" cy="1143000"/>
          </a:xfrm>
        </p:spPr>
        <p:txBody>
          <a:bodyPr>
            <a:normAutofit fontScale="90000"/>
          </a:bodyPr>
          <a:lstStyle/>
          <a:p>
            <a:pPr>
              <a:defRPr b="0" i="0"/>
            </a:pPr>
            <a:r>
              <a:rPr lang="fr-CA" noProof="0" dirty="0" smtClean="0"/>
              <a:t>Sondage : Au Canada en 2017</a:t>
            </a:r>
            <a:endParaRPr lang="fr-CA" noProof="0" dirty="0"/>
          </a:p>
        </p:txBody>
      </p:sp>
      <p:sp>
        <p:nvSpPr>
          <p:cNvPr id="3" name="Content Placeholder 2"/>
          <p:cNvSpPr>
            <a:spLocks noGrp="1"/>
          </p:cNvSpPr>
          <p:nvPr>
            <p:ph idx="1"/>
            <p:custDataLst>
              <p:tags r:id="rId2"/>
            </p:custDataLst>
          </p:nvPr>
        </p:nvSpPr>
        <p:spPr/>
        <p:txBody>
          <a:bodyPr>
            <a:normAutofit/>
          </a:bodyPr>
          <a:lstStyle/>
          <a:p>
            <a:pPr lvl="0">
              <a:defRPr b="0" i="0"/>
            </a:pPr>
            <a:r>
              <a:rPr lang="fr-CA" b="1" noProof="0" dirty="0" smtClean="0"/>
              <a:t>47 % de la population est pour l’interdiction du port du foulard en public </a:t>
            </a:r>
            <a:r>
              <a:rPr lang="fr-CA" b="0" noProof="0" dirty="0" smtClean="0"/>
              <a:t>(comparativement à 30 % aux États-Unis) </a:t>
            </a:r>
          </a:p>
          <a:p>
            <a:pPr lvl="0">
              <a:defRPr b="0" i="0"/>
            </a:pPr>
            <a:r>
              <a:rPr lang="fr-CA" b="1" noProof="0" dirty="0" smtClean="0"/>
              <a:t>51 % est pour la surveillance des mosquées par l’État </a:t>
            </a:r>
            <a:r>
              <a:rPr lang="fr-CA" b="0" noProof="0" dirty="0" smtClean="0"/>
              <a:t>(46 % aux États-Unis)</a:t>
            </a:r>
          </a:p>
          <a:p>
            <a:pPr>
              <a:defRPr b="0" i="0"/>
            </a:pPr>
            <a:r>
              <a:rPr lang="fr-CA" b="1" noProof="0" dirty="0" smtClean="0"/>
              <a:t>31 % est pour les restrictions imposées par le président </a:t>
            </a:r>
            <a:r>
              <a:rPr lang="fr-CA" b="0" noProof="0" dirty="0" smtClean="0"/>
              <a:t>Donald </a:t>
            </a:r>
            <a:r>
              <a:rPr lang="fr-CA" b="0" noProof="0" dirty="0" err="1" smtClean="0"/>
              <a:t>Trump</a:t>
            </a:r>
            <a:r>
              <a:rPr lang="fr-CA" b="0" noProof="0" dirty="0" smtClean="0"/>
              <a:t> sur les voyageurs de pays à majorité musulmane</a:t>
            </a:r>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D323CD71-A7E5-4E12-AE3B-A2281A618D3A}" type="slidenum">
              <a:rPr lang="en-US" smtClean="0"/>
              <a:t>8</a:t>
            </a:fld>
            <a:endParaRPr lang="en-US"/>
          </a:p>
        </p:txBody>
      </p:sp>
    </p:spTree>
    <p:extLst>
      <p:ext uri="{BB962C8B-B14F-4D97-AF65-F5344CB8AC3E}">
        <p14:creationId xmlns:p14="http://schemas.microsoft.com/office/powerpoint/2010/main" val="325914426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043490" y="669853"/>
            <a:ext cx="7186110" cy="1143000"/>
          </a:xfrm>
        </p:spPr>
        <p:txBody>
          <a:bodyPr>
            <a:normAutofit fontScale="90000"/>
          </a:bodyPr>
          <a:lstStyle/>
          <a:p>
            <a:pPr>
              <a:defRPr b="0" i="0"/>
            </a:pPr>
            <a:r>
              <a:rPr lang="fr-CA" noProof="0" dirty="0" smtClean="0"/>
              <a:t>Sondage : Au Canada en 2017</a:t>
            </a:r>
            <a:endParaRPr lang="fr-CA" noProof="0" dirty="0"/>
          </a:p>
        </p:txBody>
      </p:sp>
      <p:sp>
        <p:nvSpPr>
          <p:cNvPr id="3" name="Content Placeholder 2"/>
          <p:cNvSpPr>
            <a:spLocks noGrp="1"/>
          </p:cNvSpPr>
          <p:nvPr>
            <p:ph idx="1"/>
            <p:custDataLst>
              <p:tags r:id="rId2"/>
            </p:custDataLst>
          </p:nvPr>
        </p:nvSpPr>
        <p:spPr/>
        <p:txBody>
          <a:bodyPr>
            <a:normAutofit fontScale="95000"/>
          </a:bodyPr>
          <a:lstStyle/>
          <a:p>
            <a:pPr lvl="0">
              <a:defRPr b="0" i="0"/>
            </a:pPr>
            <a:r>
              <a:rPr lang="fr-CA" noProof="0" dirty="0" smtClean="0"/>
              <a:t>46 % de la population a une opinion défavorable de l’islam - plus que pour toute autre tradition religieuse</a:t>
            </a:r>
          </a:p>
          <a:p>
            <a:pPr>
              <a:defRPr b="0" i="0"/>
            </a:pPr>
            <a:r>
              <a:rPr lang="fr-CA" noProof="0" dirty="0" smtClean="0"/>
              <a:t>Moins de la moitié de la population trouverait « acceptable » qu’un de leurs enfants épouse un musulman ou une musulmane – moins que pour tout autre groupe religieux </a:t>
            </a:r>
          </a:p>
          <a:p>
            <a:pPr>
              <a:defRPr b="0" i="0"/>
            </a:pPr>
            <a:r>
              <a:rPr lang="fr-CA" noProof="0" dirty="0" smtClean="0">
                <a:hlinkClick r:id="rId5"/>
              </a:rPr>
              <a:t>angusreid.org/</a:t>
            </a:r>
            <a:r>
              <a:rPr lang="fr-CA" noProof="0" dirty="0" err="1" smtClean="0">
                <a:hlinkClick r:id="rId5"/>
              </a:rPr>
              <a:t>religious</a:t>
            </a:r>
            <a:r>
              <a:rPr lang="fr-CA" noProof="0" dirty="0" smtClean="0">
                <a:hlinkClick r:id="rId5"/>
              </a:rPr>
              <a:t>-</a:t>
            </a:r>
            <a:r>
              <a:rPr lang="fr-CA" noProof="0" dirty="0" err="1" smtClean="0">
                <a:hlinkClick r:id="rId5"/>
              </a:rPr>
              <a:t>trends-2017</a:t>
            </a:r>
            <a:endParaRPr lang="fr-CA" noProof="0" dirty="0" smtClean="0"/>
          </a:p>
          <a:p>
            <a:pPr>
              <a:defRPr b="0" i="0"/>
            </a:pPr>
            <a:endParaRPr lang="fr-CA" noProof="0" dirty="0"/>
          </a:p>
        </p:txBody>
      </p:sp>
      <p:sp>
        <p:nvSpPr>
          <p:cNvPr id="4" name="Slide Number Placeholder 3"/>
          <p:cNvSpPr>
            <a:spLocks noGrp="1"/>
          </p:cNvSpPr>
          <p:nvPr>
            <p:ph type="sldNum" sz="quarter" idx="12"/>
            <p:custDataLst>
              <p:tags r:id="rId3"/>
            </p:custDataLst>
          </p:nvPr>
        </p:nvSpPr>
        <p:spPr/>
        <p:txBody>
          <a:bodyPr/>
          <a:lstStyle/>
          <a:p>
            <a:pPr>
              <a:defRPr b="0" i="0"/>
            </a:pPr>
            <a:fld id="{DFA2680A-91A6-44EF-AF8B-389D55C6E3B7}" type="slidenum">
              <a:rPr lang="en-US" smtClean="0"/>
              <a:t>9</a:t>
            </a:fld>
            <a:endParaRPr lang="en-US"/>
          </a:p>
        </p:txBody>
      </p:sp>
    </p:spTree>
    <p:extLst>
      <p:ext uri="{BB962C8B-B14F-4D97-AF65-F5344CB8AC3E}">
        <p14:creationId xmlns:p14="http://schemas.microsoft.com/office/powerpoint/2010/main" val="25217333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4.10.24"/>
  <p:tag name="AS_TITLE" val="Aspose.Slides for .NET 4.0 Client Profile"/>
  <p:tag name="AS_VERSION" val="14.8.1.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3"/>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3"/>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1"/>
</p:tagLst>
</file>

<file path=ppt/tags/tag125.xml><?xml version="1.0" encoding="utf-8"?>
<p:tagLst xmlns:a="http://schemas.openxmlformats.org/drawingml/2006/main" xmlns:r="http://schemas.openxmlformats.org/officeDocument/2006/relationships" xmlns:p="http://schemas.openxmlformats.org/presentationml/2006/main">
  <p:tag name="NUM" val="2"/>
</p:tagLst>
</file>

<file path=ppt/tags/tag126.xml><?xml version="1.0" encoding="utf-8"?>
<p:tagLst xmlns:a="http://schemas.openxmlformats.org/drawingml/2006/main" xmlns:r="http://schemas.openxmlformats.org/officeDocument/2006/relationships" xmlns:p="http://schemas.openxmlformats.org/presentationml/2006/main">
  <p:tag name="NUM" val="3"/>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3"/>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2"/>
</p:tagLst>
</file>

<file path=ppt/tags/tag159.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71.xml><?xml version="1.0" encoding="utf-8"?>
<p:tagLst xmlns:a="http://schemas.openxmlformats.org/drawingml/2006/main" xmlns:r="http://schemas.openxmlformats.org/officeDocument/2006/relationships" xmlns:p="http://schemas.openxmlformats.org/presentationml/2006/main">
  <p:tag name="NUM" val="2"/>
</p:tagLst>
</file>

<file path=ppt/tags/tag172.xml><?xml version="1.0" encoding="utf-8"?>
<p:tagLst xmlns:a="http://schemas.openxmlformats.org/drawingml/2006/main" xmlns:r="http://schemas.openxmlformats.org/officeDocument/2006/relationships" xmlns:p="http://schemas.openxmlformats.org/presentationml/2006/main">
  <p:tag name="NUM" val="3"/>
</p:tagLst>
</file>

<file path=ppt/tags/tag173.xml><?xml version="1.0" encoding="utf-8"?>
<p:tagLst xmlns:a="http://schemas.openxmlformats.org/drawingml/2006/main" xmlns:r="http://schemas.openxmlformats.org/officeDocument/2006/relationships" xmlns:p="http://schemas.openxmlformats.org/presentationml/2006/main">
  <p:tag name="NUM" val="1"/>
</p:tagLst>
</file>

<file path=ppt/tags/tag174.xml><?xml version="1.0" encoding="utf-8"?>
<p:tagLst xmlns:a="http://schemas.openxmlformats.org/drawingml/2006/main" xmlns:r="http://schemas.openxmlformats.org/officeDocument/2006/relationships" xmlns:p="http://schemas.openxmlformats.org/presentationml/2006/main">
  <p:tag name="NUM" val="2"/>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1"/>
</p:tagLst>
</file>

<file path=ppt/tags/tag177.xml><?xml version="1.0" encoding="utf-8"?>
<p:tagLst xmlns:a="http://schemas.openxmlformats.org/drawingml/2006/main" xmlns:r="http://schemas.openxmlformats.org/officeDocument/2006/relationships" xmlns:p="http://schemas.openxmlformats.org/presentationml/2006/main">
  <p:tag name="NUM" val="2"/>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1"/>
</p:tagLst>
</file>

<file path=ppt/tags/tag98.xml><?xml version="1.0" encoding="utf-8"?>
<p:tagLst xmlns:a="http://schemas.openxmlformats.org/drawingml/2006/main" xmlns:r="http://schemas.openxmlformats.org/officeDocument/2006/relationships" xmlns:p="http://schemas.openxmlformats.org/presentationml/2006/main">
  <p:tag name="NUM" val="2"/>
</p:tagLst>
</file>

<file path=ppt/tags/tag99.xml><?xml version="1.0" encoding="utf-8"?>
<p:tagLst xmlns:a="http://schemas.openxmlformats.org/drawingml/2006/main" xmlns:r="http://schemas.openxmlformats.org/officeDocument/2006/relationships" xmlns:p="http://schemas.openxmlformats.org/presentationml/2006/main">
  <p:tag name="NUM" val="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11640</TotalTime>
  <Words>1570</Words>
  <Application>Microsoft Office PowerPoint</Application>
  <PresentationFormat>Affichage à l'écran (4:3)</PresentationFormat>
  <Paragraphs>197</Paragraphs>
  <Slides>58</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58</vt:i4>
      </vt:variant>
    </vt:vector>
  </HeadingPairs>
  <TitlesOfParts>
    <vt:vector size="62" baseType="lpstr">
      <vt:lpstr>Calibri</vt:lpstr>
      <vt:lpstr>Century Gothic</vt:lpstr>
      <vt:lpstr>Wingdings 2</vt:lpstr>
      <vt:lpstr>Austin</vt:lpstr>
      <vt:lpstr>L'islamophobie</vt:lpstr>
      <vt:lpstr>Introduction</vt:lpstr>
      <vt:lpstr>Qu’est-ce que l’islamophobie?</vt:lpstr>
      <vt:lpstr>Définition d’islamophobie</vt:lpstr>
      <vt:lpstr>  Un rapport de la Commission sur les musulmans britanniques et l’islamophobie de Runnymede Trust (1996) offre la définition suivante :</vt:lpstr>
      <vt:lpstr>Ancien ou nouveau concept?</vt:lpstr>
      <vt:lpstr>Alphonse-Étienne Dinet  (1861-1929), peintre orientaliste</vt:lpstr>
      <vt:lpstr>Sondage : Au Canada en 2017</vt:lpstr>
      <vt:lpstr>Sondage : Au Canada en 2017</vt:lpstr>
      <vt:lpstr>Sondage : Au Canada en 2017</vt:lpstr>
      <vt:lpstr>Les crimes haineux au Canada (statistiques de 2016)</vt:lpstr>
      <vt:lpstr>L’islamophobie</vt:lpstr>
      <vt:lpstr>Médias </vt:lpstr>
      <vt:lpstr>Médias</vt:lpstr>
      <vt:lpstr>Subjectivité des médias</vt:lpstr>
      <vt:lpstr>Deux poids deux mesures</vt:lpstr>
      <vt:lpstr>La lutte au terrorisme (2001)</vt:lpstr>
      <vt:lpstr>Liens entre l’islam et le terrorisme</vt:lpstr>
      <vt:lpstr>Attaque planifiée contre le Bureau des anciens combattants</vt:lpstr>
      <vt:lpstr>L’un des pires crimes haineux de l’histoire du Canada </vt:lpstr>
      <vt:lpstr>Un groupe d’« inadaptés meurtriers »</vt:lpstr>
      <vt:lpstr>Alexandre Bissonnette, timide et introverti</vt:lpstr>
      <vt:lpstr>Politique identitaire</vt:lpstr>
      <vt:lpstr>Le débat sur les accommodements raisonnables au Québec (2008)</vt:lpstr>
      <vt:lpstr>La Charte des valeurs (2013)</vt:lpstr>
      <vt:lpstr>Comité sénatorial canadien, février 2015</vt:lpstr>
      <vt:lpstr>Même comité sénatorial, juin 2015</vt:lpstr>
      <vt:lpstr>Pratiques culturelles barbares </vt:lpstr>
      <vt:lpstr>L'affaire du niqab aux élections de 2015</vt:lpstr>
      <vt:lpstr>Conséquences réelles de l’islamophobie</vt:lpstr>
      <vt:lpstr>   Première manifestation du mouvement PEGIDA (Européens patriotes contre l’islamisation de l'Occident), sept. 2015, Toronto</vt:lpstr>
      <vt:lpstr>Le 19 septembre 2015 à Toronto</vt:lpstr>
      <vt:lpstr>Une femme enceinte musulmane agressée à Montréal, oct. 2015</vt:lpstr>
      <vt:lpstr>La mosquée de Cold Lake vandalisée, nov. 2015 </vt:lpstr>
      <vt:lpstr>Attaque contre la mosquée de Peterborough, nov. 2015</vt:lpstr>
      <vt:lpstr>Une femme musulmane agressée à London, juin 2016</vt:lpstr>
      <vt:lpstr>La mosquée de Québec vandalisée, été 2016</vt:lpstr>
      <vt:lpstr>Fusillade à Québec, janv. 2017</vt:lpstr>
      <vt:lpstr>Manifestation à la mosquée de Toronto, février 2017</vt:lpstr>
      <vt:lpstr>Rapport sur les crimes haineux, 2013</vt:lpstr>
      <vt:lpstr>Crimes haineux</vt:lpstr>
      <vt:lpstr>Statistiques</vt:lpstr>
      <vt:lpstr>Statistiques</vt:lpstr>
      <vt:lpstr>Statistiques</vt:lpstr>
      <vt:lpstr>Incidents dans les universités canadiennes</vt:lpstr>
      <vt:lpstr>Un Coran a été détruit lors d’une réunion du Conseil scolaire de district de Peel, mars 2017</vt:lpstr>
      <vt:lpstr>Un imam de Peel a reçu une menace de mort à la suite d’une demande d’accommodement religieux dans les écoles, août 2017</vt:lpstr>
      <vt:lpstr>Réaction contre la motion M-103</vt:lpstr>
      <vt:lpstr>Politiquement : Motion M-103 présentée par Iqra Khalid</vt:lpstr>
      <vt:lpstr>Extraits des « courriels haineux »</vt:lpstr>
      <vt:lpstr>Insidieuse charia</vt:lpstr>
      <vt:lpstr>Le piège de la charia</vt:lpstr>
      <vt:lpstr>Pour la liberté d’expression, contre la charia</vt:lpstr>
      <vt:lpstr>Comment combattre l’islamophobie?</vt:lpstr>
      <vt:lpstr>Contestations judiciaires et poursuites pour crimes haineux</vt:lpstr>
      <vt:lpstr>Éducation et solidarité</vt:lpstr>
      <vt:lpstr>Se réapproprier le discours</vt:lpstr>
      <vt:lpstr>À vous...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Islam</dc:title>
  <dc:creator>Monia Mazigh</dc:creator>
  <cp:lastModifiedBy>Marjelaine Caya</cp:lastModifiedBy>
  <cp:revision>127</cp:revision>
  <cp:lastPrinted>2017-12-05T15:58:14Z</cp:lastPrinted>
  <dcterms:created xsi:type="dcterms:W3CDTF">2014-06-10T13:51:45Z</dcterms:created>
  <dcterms:modified xsi:type="dcterms:W3CDTF">2017-12-05T17:03:14Z</dcterms:modified>
</cp:coreProperties>
</file>